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Lst>
  <p:notesMasterIdLst>
    <p:notesMasterId r:id="rId29"/>
  </p:notesMasterIdLst>
  <p:sldIdLst>
    <p:sldId id="256" r:id="rId2"/>
    <p:sldId id="287" r:id="rId3"/>
    <p:sldId id="257" r:id="rId4"/>
    <p:sldId id="288" r:id="rId5"/>
    <p:sldId id="260" r:id="rId6"/>
    <p:sldId id="271" r:id="rId7"/>
    <p:sldId id="261" r:id="rId8"/>
    <p:sldId id="272" r:id="rId9"/>
    <p:sldId id="274" r:id="rId10"/>
    <p:sldId id="275" r:id="rId11"/>
    <p:sldId id="276" r:id="rId12"/>
    <p:sldId id="258" r:id="rId13"/>
    <p:sldId id="277" r:id="rId14"/>
    <p:sldId id="264" r:id="rId15"/>
    <p:sldId id="263" r:id="rId16"/>
    <p:sldId id="278" r:id="rId17"/>
    <p:sldId id="269" r:id="rId18"/>
    <p:sldId id="280" r:id="rId19"/>
    <p:sldId id="279" r:id="rId20"/>
    <p:sldId id="281" r:id="rId21"/>
    <p:sldId id="282" r:id="rId22"/>
    <p:sldId id="283" r:id="rId23"/>
    <p:sldId id="284" r:id="rId24"/>
    <p:sldId id="285" r:id="rId25"/>
    <p:sldId id="289" r:id="rId26"/>
    <p:sldId id="286"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5C408-378A-4DCD-A606-97C8F7A424AB}" type="datetimeFigureOut">
              <a:rPr lang="en-IN" smtClean="0"/>
              <a:t>02-06-2019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9E485-98C4-4E18-929F-EBB5F7373946}" type="slidenum">
              <a:rPr lang="en-IN" smtClean="0"/>
              <a:t>‹#›</a:t>
            </a:fld>
            <a:endParaRPr lang="en-IN"/>
          </a:p>
        </p:txBody>
      </p:sp>
    </p:spTree>
    <p:extLst>
      <p:ext uri="{BB962C8B-B14F-4D97-AF65-F5344CB8AC3E}">
        <p14:creationId xmlns:p14="http://schemas.microsoft.com/office/powerpoint/2010/main" val="271388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3A3ADA4-99DD-4FAB-878A-E473A9E008FE}" type="datetimeFigureOut">
              <a:rPr lang="en-IN" smtClean="0"/>
              <a:t>02-06-2019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136241254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A3ADA4-99DD-4FAB-878A-E473A9E008FE}" type="datetimeFigureOut">
              <a:rPr lang="en-IN" smtClean="0"/>
              <a:t>02-06-2019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14664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A3ADA4-99DD-4FAB-878A-E473A9E008FE}" type="datetimeFigureOut">
              <a:rPr lang="en-IN" smtClean="0"/>
              <a:t>02-06-2019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1499357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A3ADA4-99DD-4FAB-878A-E473A9E008FE}" type="datetimeFigureOut">
              <a:rPr lang="en-IN" smtClean="0"/>
              <a:t>02-06-2019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239795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3A3ADA4-99DD-4FAB-878A-E473A9E008FE}" type="datetimeFigureOut">
              <a:rPr lang="en-IN" smtClean="0"/>
              <a:t>02-06-2019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34161256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3A3ADA4-99DD-4FAB-878A-E473A9E008FE}" type="datetimeFigureOut">
              <a:rPr lang="en-IN" smtClean="0"/>
              <a:t>02-06-2019</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251707808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3A3ADA4-99DD-4FAB-878A-E473A9E008FE}" type="datetimeFigureOut">
              <a:rPr lang="en-IN" smtClean="0"/>
              <a:t>02-06-2019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51F218B-20E6-4108-8B11-840099F899E8}"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63021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A3ADA4-99DD-4FAB-878A-E473A9E008FE}" type="datetimeFigureOut">
              <a:rPr lang="en-IN" smtClean="0"/>
              <a:t>02-06-2019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150128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A3ADA4-99DD-4FAB-878A-E473A9E008FE}" type="datetimeFigureOut">
              <a:rPr lang="en-IN" smtClean="0"/>
              <a:t>02-06-2019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2717787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3A3ADA4-99DD-4FAB-878A-E473A9E008FE}" type="datetimeFigureOut">
              <a:rPr lang="en-IN" smtClean="0"/>
              <a:t>02-06-2019</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10497063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3A3ADA4-99DD-4FAB-878A-E473A9E008FE}" type="datetimeFigureOut">
              <a:rPr lang="en-IN" smtClean="0"/>
              <a:t>02-06-2019</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51F218B-20E6-4108-8B11-840099F899E8}" type="slidenum">
              <a:rPr lang="en-IN" smtClean="0"/>
              <a:t>‹#›</a:t>
            </a:fld>
            <a:endParaRPr lang="en-IN"/>
          </a:p>
        </p:txBody>
      </p:sp>
    </p:spTree>
    <p:extLst>
      <p:ext uri="{BB962C8B-B14F-4D97-AF65-F5344CB8AC3E}">
        <p14:creationId xmlns:p14="http://schemas.microsoft.com/office/powerpoint/2010/main" val="407092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3A3ADA4-99DD-4FAB-878A-E473A9E008FE}" type="datetimeFigureOut">
              <a:rPr lang="en-IN" smtClean="0"/>
              <a:t>02-06-2019</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51F218B-20E6-4108-8B11-840099F899E8}" type="slidenum">
              <a:rPr lang="en-IN" smtClean="0"/>
              <a:t>‹#›</a:t>
            </a:fld>
            <a:endParaRPr lang="en-IN"/>
          </a:p>
        </p:txBody>
      </p:sp>
    </p:spTree>
    <p:extLst>
      <p:ext uri="{BB962C8B-B14F-4D97-AF65-F5344CB8AC3E}">
        <p14:creationId xmlns:p14="http://schemas.microsoft.com/office/powerpoint/2010/main" val="218465198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esp8266.com/" TargetMode="External"/><Relationship Id="rId2" Type="http://schemas.openxmlformats.org/officeDocument/2006/relationships/hyperlink" Target="https://www.arduino.cc/en/guide/environmen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E6A4-920D-4834-9D27-B5ECCBB3A7F7}"/>
              </a:ext>
            </a:extLst>
          </p:cNvPr>
          <p:cNvSpPr>
            <a:spLocks noGrp="1"/>
          </p:cNvSpPr>
          <p:nvPr>
            <p:ph type="ctrTitle"/>
          </p:nvPr>
        </p:nvSpPr>
        <p:spPr>
          <a:xfrm>
            <a:off x="1109980" y="882376"/>
            <a:ext cx="9806836" cy="1711534"/>
          </a:xfrm>
        </p:spPr>
        <p:txBody>
          <a:bodyPr/>
          <a:lstStyle/>
          <a:p>
            <a:r>
              <a:rPr lang="en-IN" dirty="0">
                <a:latin typeface="Berlin Sans FB Demi" panose="020E0802020502020306" pitchFamily="34" charset="0"/>
              </a:rPr>
              <a:t>ECHO BOARD</a:t>
            </a:r>
          </a:p>
        </p:txBody>
      </p:sp>
      <p:sp>
        <p:nvSpPr>
          <p:cNvPr id="4" name="Subtitle 2">
            <a:extLst>
              <a:ext uri="{FF2B5EF4-FFF2-40B4-BE49-F238E27FC236}">
                <a16:creationId xmlns:a16="http://schemas.microsoft.com/office/drawing/2014/main" id="{4C42FF08-5408-48CC-A894-8FEDFE5673C0}"/>
              </a:ext>
            </a:extLst>
          </p:cNvPr>
          <p:cNvSpPr txBox="1">
            <a:spLocks/>
          </p:cNvSpPr>
          <p:nvPr/>
        </p:nvSpPr>
        <p:spPr>
          <a:xfrm>
            <a:off x="1524000" y="3147722"/>
            <a:ext cx="9144000" cy="29107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By:</a:t>
            </a:r>
          </a:p>
          <a:p>
            <a:r>
              <a:rPr lang="en-IN" dirty="0"/>
              <a:t>Nishant Sahay	</a:t>
            </a:r>
          </a:p>
          <a:p>
            <a:endParaRPr lang="en-IN" dirty="0"/>
          </a:p>
          <a:p>
            <a:endParaRPr lang="en-IN" dirty="0"/>
          </a:p>
        </p:txBody>
      </p:sp>
    </p:spTree>
    <p:extLst>
      <p:ext uri="{BB962C8B-B14F-4D97-AF65-F5344CB8AC3E}">
        <p14:creationId xmlns:p14="http://schemas.microsoft.com/office/powerpoint/2010/main" val="109541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D704-434A-4745-A152-F3AF13181C43}"/>
              </a:ext>
            </a:extLst>
          </p:cNvPr>
          <p:cNvSpPr>
            <a:spLocks noGrp="1"/>
          </p:cNvSpPr>
          <p:nvPr>
            <p:ph type="title"/>
          </p:nvPr>
        </p:nvSpPr>
        <p:spPr/>
        <p:txBody>
          <a:bodyPr/>
          <a:lstStyle/>
          <a:p>
            <a:r>
              <a:rPr lang="en-IN" dirty="0"/>
              <a:t>Domain level specification</a:t>
            </a:r>
          </a:p>
        </p:txBody>
      </p:sp>
      <p:pic>
        <p:nvPicPr>
          <p:cNvPr id="5" name="Content Placeholder 4">
            <a:extLst>
              <a:ext uri="{FF2B5EF4-FFF2-40B4-BE49-F238E27FC236}">
                <a16:creationId xmlns:a16="http://schemas.microsoft.com/office/drawing/2014/main" id="{852CE89E-A604-43B8-BDDD-657FAB5C335A}"/>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14197" y="2407298"/>
            <a:ext cx="8929396" cy="4152121"/>
          </a:xfrm>
          <a:prstGeom prst="rect">
            <a:avLst/>
          </a:prstGeom>
          <a:noFill/>
          <a:ln>
            <a:noFill/>
          </a:ln>
        </p:spPr>
      </p:pic>
    </p:spTree>
    <p:extLst>
      <p:ext uri="{BB962C8B-B14F-4D97-AF65-F5344CB8AC3E}">
        <p14:creationId xmlns:p14="http://schemas.microsoft.com/office/powerpoint/2010/main" val="330231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661E-EC18-4527-A218-30F318A5A906}"/>
              </a:ext>
            </a:extLst>
          </p:cNvPr>
          <p:cNvSpPr>
            <a:spLocks noGrp="1"/>
          </p:cNvSpPr>
          <p:nvPr>
            <p:ph type="title"/>
          </p:nvPr>
        </p:nvSpPr>
        <p:spPr/>
        <p:txBody>
          <a:bodyPr/>
          <a:lstStyle/>
          <a:p>
            <a:r>
              <a:rPr lang="en-IN" dirty="0"/>
              <a:t>OPERATIONAL VIEW SPECIFICATION</a:t>
            </a:r>
          </a:p>
        </p:txBody>
      </p:sp>
      <p:sp>
        <p:nvSpPr>
          <p:cNvPr id="3" name="Content Placeholder 2">
            <a:extLst>
              <a:ext uri="{FF2B5EF4-FFF2-40B4-BE49-F238E27FC236}">
                <a16:creationId xmlns:a16="http://schemas.microsoft.com/office/drawing/2014/main" id="{81A1EC9D-45A7-4B10-B5BA-92F89B6F2C5C}"/>
              </a:ext>
            </a:extLst>
          </p:cNvPr>
          <p:cNvSpPr>
            <a:spLocks noGrp="1"/>
          </p:cNvSpPr>
          <p:nvPr>
            <p:ph idx="1"/>
          </p:nvPr>
        </p:nvSpPr>
        <p:spPr>
          <a:xfrm>
            <a:off x="2231136" y="2460763"/>
            <a:ext cx="7729728" cy="3101983"/>
          </a:xfrm>
        </p:spPr>
        <p:txBody>
          <a:bodyPr/>
          <a:lstStyle/>
          <a:p>
            <a:pPr marL="0" indent="0" algn="ctr">
              <a:buNone/>
            </a:pPr>
            <a:r>
              <a:rPr lang="en-US" dirty="0"/>
              <a:t>Various options pertaining to the IoT system deployment and operation are defined, such as, service hosting options, storage options, device options, application hosting options, etc.</a:t>
            </a:r>
            <a:endParaRPr lang="en-IN" dirty="0"/>
          </a:p>
        </p:txBody>
      </p:sp>
      <p:pic>
        <p:nvPicPr>
          <p:cNvPr id="4" name="Picture 3">
            <a:extLst>
              <a:ext uri="{FF2B5EF4-FFF2-40B4-BE49-F238E27FC236}">
                <a16:creationId xmlns:a16="http://schemas.microsoft.com/office/drawing/2014/main" id="{59ADE1EB-976C-40E1-97E2-2EF86FB708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92073" y="3545633"/>
            <a:ext cx="8412980" cy="3247761"/>
          </a:xfrm>
          <a:prstGeom prst="rect">
            <a:avLst/>
          </a:prstGeom>
          <a:noFill/>
          <a:ln>
            <a:noFill/>
          </a:ln>
        </p:spPr>
      </p:pic>
    </p:spTree>
    <p:extLst>
      <p:ext uri="{BB962C8B-B14F-4D97-AF65-F5344CB8AC3E}">
        <p14:creationId xmlns:p14="http://schemas.microsoft.com/office/powerpoint/2010/main" val="3606808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ADC8-F834-4C37-BEA2-51E51D4617F8}"/>
              </a:ext>
            </a:extLst>
          </p:cNvPr>
          <p:cNvSpPr>
            <a:spLocks noGrp="1"/>
          </p:cNvSpPr>
          <p:nvPr>
            <p:ph type="title"/>
          </p:nvPr>
        </p:nvSpPr>
        <p:spPr>
          <a:xfrm>
            <a:off x="2165822" y="304840"/>
            <a:ext cx="7729728" cy="1188720"/>
          </a:xfrm>
        </p:spPr>
        <p:txBody>
          <a:bodyPr/>
          <a:lstStyle/>
          <a:p>
            <a:r>
              <a:rPr lang="en-IN" dirty="0"/>
              <a:t>Solution Design Overview:</a:t>
            </a:r>
          </a:p>
        </p:txBody>
      </p:sp>
      <p:pic>
        <p:nvPicPr>
          <p:cNvPr id="5" name="Content Placeholder 4">
            <a:extLst>
              <a:ext uri="{FF2B5EF4-FFF2-40B4-BE49-F238E27FC236}">
                <a16:creationId xmlns:a16="http://schemas.microsoft.com/office/drawing/2014/main" id="{E314AAC1-44AC-456C-AFE4-F68045B3D7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1772822"/>
            <a:ext cx="7729728" cy="4910972"/>
          </a:xfrm>
        </p:spPr>
      </p:pic>
    </p:spTree>
    <p:extLst>
      <p:ext uri="{BB962C8B-B14F-4D97-AF65-F5344CB8AC3E}">
        <p14:creationId xmlns:p14="http://schemas.microsoft.com/office/powerpoint/2010/main" val="180142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394A-7336-4C61-8AAD-57E6D84C574A}"/>
              </a:ext>
            </a:extLst>
          </p:cNvPr>
          <p:cNvSpPr>
            <a:spLocks noGrp="1"/>
          </p:cNvSpPr>
          <p:nvPr>
            <p:ph type="title"/>
          </p:nvPr>
        </p:nvSpPr>
        <p:spPr/>
        <p:txBody>
          <a:bodyPr/>
          <a:lstStyle/>
          <a:p>
            <a:r>
              <a:rPr lang="en-IN" dirty="0"/>
              <a:t>INVOKING CUSTOM SKILL</a:t>
            </a:r>
          </a:p>
        </p:txBody>
      </p:sp>
      <p:sp>
        <p:nvSpPr>
          <p:cNvPr id="3" name="Content Placeholder 2">
            <a:extLst>
              <a:ext uri="{FF2B5EF4-FFF2-40B4-BE49-F238E27FC236}">
                <a16:creationId xmlns:a16="http://schemas.microsoft.com/office/drawing/2014/main" id="{8E9EF5B1-55D3-4947-B7F4-B855BFD4D78F}"/>
              </a:ext>
            </a:extLst>
          </p:cNvPr>
          <p:cNvSpPr>
            <a:spLocks noGrp="1"/>
          </p:cNvSpPr>
          <p:nvPr>
            <p:ph idx="1"/>
          </p:nvPr>
        </p:nvSpPr>
        <p:spPr>
          <a:xfrm>
            <a:off x="2231136" y="3613093"/>
            <a:ext cx="7729728" cy="2126934"/>
          </a:xfrm>
        </p:spPr>
        <p:txBody>
          <a:bodyPr/>
          <a:lstStyle/>
          <a:p>
            <a:r>
              <a:rPr lang="en-IN" dirty="0">
                <a:solidFill>
                  <a:srgbClr val="FF0000"/>
                </a:solidFill>
              </a:rPr>
              <a:t>Alexa</a:t>
            </a:r>
            <a:r>
              <a:rPr lang="en-IN" dirty="0"/>
              <a:t>: Wake word</a:t>
            </a:r>
          </a:p>
          <a:p>
            <a:r>
              <a:rPr lang="en-IN" dirty="0">
                <a:solidFill>
                  <a:srgbClr val="00B050"/>
                </a:solidFill>
              </a:rPr>
              <a:t>Turn On</a:t>
            </a:r>
            <a:r>
              <a:rPr lang="en-IN" dirty="0"/>
              <a:t>: Invocation name</a:t>
            </a:r>
          </a:p>
          <a:p>
            <a:r>
              <a:rPr lang="en-IN" dirty="0">
                <a:solidFill>
                  <a:srgbClr val="FF0000"/>
                </a:solidFill>
              </a:rPr>
              <a:t>Cloud</a:t>
            </a:r>
            <a:r>
              <a:rPr lang="en-IN" dirty="0"/>
              <a:t> </a:t>
            </a:r>
            <a:r>
              <a:rPr lang="en-IN" dirty="0">
                <a:solidFill>
                  <a:srgbClr val="FF0000"/>
                </a:solidFill>
              </a:rPr>
              <a:t>server</a:t>
            </a:r>
            <a:r>
              <a:rPr lang="en-IN" dirty="0"/>
              <a:t>: Slot</a:t>
            </a:r>
          </a:p>
          <a:p>
            <a:r>
              <a:rPr lang="en-IN" dirty="0">
                <a:solidFill>
                  <a:srgbClr val="00B050"/>
                </a:solidFill>
              </a:rPr>
              <a:t>And</a:t>
            </a:r>
            <a:r>
              <a:rPr lang="en-IN" dirty="0"/>
              <a:t>: connecting word</a:t>
            </a:r>
          </a:p>
          <a:p>
            <a:r>
              <a:rPr lang="en-IN" dirty="0">
                <a:solidFill>
                  <a:srgbClr val="FF0000"/>
                </a:solidFill>
              </a:rPr>
              <a:t>Switch 2</a:t>
            </a:r>
            <a:r>
              <a:rPr lang="en-IN" dirty="0"/>
              <a:t>: Slot</a:t>
            </a:r>
          </a:p>
        </p:txBody>
      </p:sp>
      <p:sp>
        <p:nvSpPr>
          <p:cNvPr id="4" name="Rectangle 3">
            <a:extLst>
              <a:ext uri="{FF2B5EF4-FFF2-40B4-BE49-F238E27FC236}">
                <a16:creationId xmlns:a16="http://schemas.microsoft.com/office/drawing/2014/main" id="{2D144A2C-75E5-4D2F-BF04-3ECBD4B2452E}"/>
              </a:ext>
            </a:extLst>
          </p:cNvPr>
          <p:cNvSpPr/>
          <p:nvPr/>
        </p:nvSpPr>
        <p:spPr>
          <a:xfrm>
            <a:off x="3194179" y="2447617"/>
            <a:ext cx="5803641" cy="975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Alexa</a:t>
            </a:r>
            <a:r>
              <a:rPr lang="en-IN" dirty="0">
                <a:solidFill>
                  <a:srgbClr val="00B050"/>
                </a:solidFill>
              </a:rPr>
              <a:t>, Turn On </a:t>
            </a:r>
            <a:r>
              <a:rPr lang="en-IN" dirty="0">
                <a:solidFill>
                  <a:srgbClr val="FF0000"/>
                </a:solidFill>
              </a:rPr>
              <a:t>Cloud server </a:t>
            </a:r>
            <a:r>
              <a:rPr lang="en-IN" dirty="0">
                <a:solidFill>
                  <a:srgbClr val="00B050"/>
                </a:solidFill>
              </a:rPr>
              <a:t>and</a:t>
            </a:r>
            <a:r>
              <a:rPr lang="en-IN" dirty="0">
                <a:solidFill>
                  <a:srgbClr val="FF0000"/>
                </a:solidFill>
              </a:rPr>
              <a:t> Switch 2</a:t>
            </a:r>
          </a:p>
        </p:txBody>
      </p:sp>
      <p:sp>
        <p:nvSpPr>
          <p:cNvPr id="6" name="Speech Bubble: Oval 5">
            <a:extLst>
              <a:ext uri="{FF2B5EF4-FFF2-40B4-BE49-F238E27FC236}">
                <a16:creationId xmlns:a16="http://schemas.microsoft.com/office/drawing/2014/main" id="{C6D5665A-E549-4EDD-B5A6-A5A357329BEF}"/>
              </a:ext>
            </a:extLst>
          </p:cNvPr>
          <p:cNvSpPr/>
          <p:nvPr/>
        </p:nvSpPr>
        <p:spPr>
          <a:xfrm rot="10800000">
            <a:off x="7128587" y="4124129"/>
            <a:ext cx="3438766" cy="1996751"/>
          </a:xfrm>
          <a:prstGeom prst="wedgeEllipseCallout">
            <a:avLst>
              <a:gd name="adj1" fmla="val 36560"/>
              <a:gd name="adj2" fmla="val 77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C115CA2-ED3C-43A2-8A9E-E5148B5342ED}"/>
              </a:ext>
            </a:extLst>
          </p:cNvPr>
          <p:cNvSpPr txBox="1"/>
          <p:nvPr/>
        </p:nvSpPr>
        <p:spPr>
          <a:xfrm>
            <a:off x="7959012" y="4453126"/>
            <a:ext cx="2211355" cy="1477328"/>
          </a:xfrm>
          <a:prstGeom prst="rect">
            <a:avLst/>
          </a:prstGeom>
          <a:noFill/>
        </p:spPr>
        <p:txBody>
          <a:bodyPr wrap="square" rtlCol="0">
            <a:spAutoFit/>
          </a:bodyPr>
          <a:lstStyle/>
          <a:p>
            <a:r>
              <a:rPr lang="en-IN" dirty="0"/>
              <a:t>{</a:t>
            </a:r>
            <a:br>
              <a:rPr lang="en-IN" dirty="0"/>
            </a:br>
            <a:r>
              <a:rPr lang="en-IN" dirty="0"/>
              <a:t>“state”: “on”, </a:t>
            </a:r>
            <a:br>
              <a:rPr lang="en-IN" dirty="0"/>
            </a:br>
            <a:r>
              <a:rPr lang="en-IN" dirty="0"/>
              <a:t>“switches”:[2, 3,5]</a:t>
            </a:r>
          </a:p>
          <a:p>
            <a:r>
              <a:rPr lang="en-IN" dirty="0"/>
              <a:t>}</a:t>
            </a:r>
            <a:br>
              <a:rPr lang="en-IN" dirty="0"/>
            </a:br>
            <a:endParaRPr lang="en-IN" dirty="0"/>
          </a:p>
        </p:txBody>
      </p:sp>
      <p:sp>
        <p:nvSpPr>
          <p:cNvPr id="8" name="TextBox 7">
            <a:extLst>
              <a:ext uri="{FF2B5EF4-FFF2-40B4-BE49-F238E27FC236}">
                <a16:creationId xmlns:a16="http://schemas.microsoft.com/office/drawing/2014/main" id="{3502D8EA-EABA-4604-8908-16B1BA6A46BE}"/>
              </a:ext>
            </a:extLst>
          </p:cNvPr>
          <p:cNvSpPr txBox="1"/>
          <p:nvPr/>
        </p:nvSpPr>
        <p:spPr>
          <a:xfrm>
            <a:off x="7808928" y="6249673"/>
            <a:ext cx="2151936" cy="369332"/>
          </a:xfrm>
          <a:prstGeom prst="rect">
            <a:avLst/>
          </a:prstGeom>
          <a:noFill/>
        </p:spPr>
        <p:txBody>
          <a:bodyPr wrap="none" rtlCol="0">
            <a:spAutoFit/>
          </a:bodyPr>
          <a:lstStyle/>
          <a:p>
            <a:r>
              <a:rPr lang="en-IN" dirty="0"/>
              <a:t>JSON representation</a:t>
            </a:r>
          </a:p>
        </p:txBody>
      </p:sp>
    </p:spTree>
    <p:extLst>
      <p:ext uri="{BB962C8B-B14F-4D97-AF65-F5344CB8AC3E}">
        <p14:creationId xmlns:p14="http://schemas.microsoft.com/office/powerpoint/2010/main" val="1777462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CEC3-713E-47D7-B547-751F1C6311BA}"/>
              </a:ext>
            </a:extLst>
          </p:cNvPr>
          <p:cNvSpPr>
            <a:spLocks noGrp="1"/>
          </p:cNvSpPr>
          <p:nvPr>
            <p:ph type="title"/>
          </p:nvPr>
        </p:nvSpPr>
        <p:spPr>
          <a:xfrm>
            <a:off x="2231136" y="320880"/>
            <a:ext cx="7729728" cy="1188720"/>
          </a:xfrm>
        </p:spPr>
        <p:txBody>
          <a:bodyPr/>
          <a:lstStyle/>
          <a:p>
            <a:r>
              <a:rPr lang="en-IN" dirty="0"/>
              <a:t>Components &amp; Devices</a:t>
            </a:r>
          </a:p>
        </p:txBody>
      </p:sp>
      <p:graphicFrame>
        <p:nvGraphicFramePr>
          <p:cNvPr id="4" name="Content Placeholder 3">
            <a:extLst>
              <a:ext uri="{FF2B5EF4-FFF2-40B4-BE49-F238E27FC236}">
                <a16:creationId xmlns:a16="http://schemas.microsoft.com/office/drawing/2014/main" id="{12E95B2D-8F33-4F37-971D-0F97687CC208}"/>
              </a:ext>
            </a:extLst>
          </p:cNvPr>
          <p:cNvGraphicFramePr>
            <a:graphicFrameLocks noGrp="1"/>
          </p:cNvGraphicFramePr>
          <p:nvPr>
            <p:ph idx="1"/>
            <p:extLst>
              <p:ext uri="{D42A27DB-BD31-4B8C-83A1-F6EECF244321}">
                <p14:modId xmlns:p14="http://schemas.microsoft.com/office/powerpoint/2010/main" val="2997906767"/>
              </p:ext>
            </p:extLst>
          </p:nvPr>
        </p:nvGraphicFramePr>
        <p:xfrm>
          <a:off x="970384" y="1778093"/>
          <a:ext cx="10383416" cy="4995931"/>
        </p:xfrm>
        <a:graphic>
          <a:graphicData uri="http://schemas.openxmlformats.org/drawingml/2006/table">
            <a:tbl>
              <a:tblPr firstRow="1" firstCol="1" bandRow="1">
                <a:tableStyleId>{5C22544A-7EE6-4342-B048-85BDC9FD1C3A}</a:tableStyleId>
              </a:tblPr>
              <a:tblGrid>
                <a:gridCol w="2453985">
                  <a:extLst>
                    <a:ext uri="{9D8B030D-6E8A-4147-A177-3AD203B41FA5}">
                      <a16:colId xmlns:a16="http://schemas.microsoft.com/office/drawing/2014/main" val="1444722813"/>
                    </a:ext>
                  </a:extLst>
                </a:gridCol>
                <a:gridCol w="4003993">
                  <a:extLst>
                    <a:ext uri="{9D8B030D-6E8A-4147-A177-3AD203B41FA5}">
                      <a16:colId xmlns:a16="http://schemas.microsoft.com/office/drawing/2014/main" val="4280991764"/>
                    </a:ext>
                  </a:extLst>
                </a:gridCol>
                <a:gridCol w="3925438">
                  <a:extLst>
                    <a:ext uri="{9D8B030D-6E8A-4147-A177-3AD203B41FA5}">
                      <a16:colId xmlns:a16="http://schemas.microsoft.com/office/drawing/2014/main" val="1152400294"/>
                    </a:ext>
                  </a:extLst>
                </a:gridCol>
              </a:tblGrid>
              <a:tr h="227925">
                <a:tc>
                  <a:txBody>
                    <a:bodyPr/>
                    <a:lstStyle/>
                    <a:p>
                      <a:pPr algn="just">
                        <a:lnSpc>
                          <a:spcPct val="150000"/>
                        </a:lnSpc>
                        <a:spcBef>
                          <a:spcPts val="225"/>
                        </a:spcBef>
                        <a:spcAft>
                          <a:spcPts val="1500"/>
                        </a:spcAft>
                      </a:pPr>
                      <a:r>
                        <a:rPr lang="en-IN" sz="1000">
                          <a:effectLst/>
                        </a:rPr>
                        <a:t>Name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6472" marR="66472" marT="0" marB="0"/>
                </a:tc>
                <a:tc>
                  <a:txBody>
                    <a:bodyPr/>
                    <a:lstStyle/>
                    <a:p>
                      <a:pPr algn="just">
                        <a:lnSpc>
                          <a:spcPct val="150000"/>
                        </a:lnSpc>
                        <a:spcBef>
                          <a:spcPts val="225"/>
                        </a:spcBef>
                        <a:spcAft>
                          <a:spcPts val="1500"/>
                        </a:spcAft>
                      </a:pPr>
                      <a:r>
                        <a:rPr lang="en-IN" sz="1000">
                          <a:effectLst/>
                        </a:rPr>
                        <a:t>Description</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6472" marR="66472" marT="0" marB="0"/>
                </a:tc>
                <a:tc>
                  <a:txBody>
                    <a:bodyPr/>
                    <a:lstStyle/>
                    <a:p>
                      <a:pPr algn="just">
                        <a:lnSpc>
                          <a:spcPct val="150000"/>
                        </a:lnSpc>
                        <a:spcBef>
                          <a:spcPts val="225"/>
                        </a:spcBef>
                        <a:spcAft>
                          <a:spcPts val="1500"/>
                        </a:spcAft>
                      </a:pPr>
                      <a:r>
                        <a:rPr lang="en-IN" sz="1000">
                          <a:effectLst/>
                        </a:rPr>
                        <a:t>Specifications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6472" marR="66472" marT="0" marB="0"/>
                </a:tc>
                <a:extLst>
                  <a:ext uri="{0D108BD9-81ED-4DB2-BD59-A6C34878D82A}">
                    <a16:rowId xmlns:a16="http://schemas.microsoft.com/office/drawing/2014/main" val="170241451"/>
                  </a:ext>
                </a:extLst>
              </a:tr>
              <a:tr h="1797632">
                <a:tc>
                  <a:txBody>
                    <a:bodyPr/>
                    <a:lstStyle/>
                    <a:p>
                      <a:pPr algn="just">
                        <a:lnSpc>
                          <a:spcPct val="150000"/>
                        </a:lnSpc>
                        <a:spcBef>
                          <a:spcPts val="225"/>
                        </a:spcBef>
                        <a:spcAft>
                          <a:spcPts val="1500"/>
                        </a:spcAft>
                      </a:pPr>
                      <a:r>
                        <a:rPr lang="en-IN" sz="1000" dirty="0" err="1">
                          <a:effectLst/>
                        </a:rPr>
                        <a:t>NodeMCU</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472" marR="66472" marT="0" marB="0"/>
                </a:tc>
                <a:tc>
                  <a:txBody>
                    <a:bodyPr/>
                    <a:lstStyle/>
                    <a:p>
                      <a:pPr algn="just">
                        <a:lnSpc>
                          <a:spcPct val="150000"/>
                        </a:lnSpc>
                        <a:spcBef>
                          <a:spcPts val="225"/>
                        </a:spcBef>
                        <a:spcAft>
                          <a:spcPts val="1500"/>
                        </a:spcAft>
                      </a:pPr>
                      <a:r>
                        <a:rPr lang="en-IN" sz="1000" dirty="0" err="1">
                          <a:effectLst/>
                        </a:rPr>
                        <a:t>NodeMCU</a:t>
                      </a:r>
                      <a:r>
                        <a:rPr lang="en-IN" sz="1000" dirty="0">
                          <a:effectLst/>
                        </a:rPr>
                        <a:t> is an open source IoT platform. It includes firmware which runs on the ESP8266 Wi-Fi SoC from </a:t>
                      </a:r>
                      <a:r>
                        <a:rPr lang="en-IN" sz="1000" dirty="0" err="1">
                          <a:effectLst/>
                        </a:rPr>
                        <a:t>Espressif</a:t>
                      </a:r>
                      <a:r>
                        <a:rPr lang="en-IN" sz="1000" dirty="0">
                          <a:effectLst/>
                        </a:rPr>
                        <a:t> Systems, and hardware which is based on the ESP-12 module.. It is based on the </a:t>
                      </a:r>
                      <a:r>
                        <a:rPr lang="en-IN" sz="1000" dirty="0" err="1">
                          <a:effectLst/>
                        </a:rPr>
                        <a:t>eLua</a:t>
                      </a:r>
                      <a:r>
                        <a:rPr lang="en-IN" sz="1000" dirty="0">
                          <a:effectLst/>
                        </a:rPr>
                        <a:t> project, and built on the </a:t>
                      </a:r>
                      <a:r>
                        <a:rPr lang="en-IN" sz="1000" dirty="0" err="1">
                          <a:effectLst/>
                        </a:rPr>
                        <a:t>Espressif</a:t>
                      </a:r>
                      <a:r>
                        <a:rPr lang="en-IN" sz="1000" dirty="0">
                          <a:effectLst/>
                        </a:rPr>
                        <a:t>.</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6472" marR="66472" marT="0" marB="0"/>
                </a:tc>
                <a:tc>
                  <a:txBody>
                    <a:bodyPr/>
                    <a:lstStyle/>
                    <a:p>
                      <a:pPr marL="342900" marR="306070" lvl="0" indent="-342900" algn="just">
                        <a:lnSpc>
                          <a:spcPct val="150000"/>
                        </a:lnSpc>
                        <a:spcAft>
                          <a:spcPts val="0"/>
                        </a:spcAft>
                        <a:buFont typeface="Symbol" panose="05050102010706020507" pitchFamily="18" charset="2"/>
                        <a:buChar char=""/>
                      </a:pPr>
                      <a:r>
                        <a:rPr lang="en-US" sz="1200">
                          <a:effectLst/>
                        </a:rPr>
                        <a:t>USB – micro USB port for power &amp; programming</a:t>
                      </a:r>
                      <a:endParaRPr lang="en-IN" sz="1200">
                        <a:effectLst/>
                      </a:endParaRPr>
                    </a:p>
                    <a:p>
                      <a:pPr marL="342900" marR="306070" lvl="0" indent="-342900" algn="just">
                        <a:lnSpc>
                          <a:spcPct val="150000"/>
                        </a:lnSpc>
                        <a:spcAft>
                          <a:spcPts val="0"/>
                        </a:spcAft>
                        <a:buFont typeface="Symbol" panose="05050102010706020507" pitchFamily="18" charset="2"/>
                        <a:buChar char=""/>
                      </a:pPr>
                      <a:r>
                        <a:rPr lang="en-US" sz="1200">
                          <a:effectLst/>
                        </a:rPr>
                        <a:t>15-pin header with access to GPIOs</a:t>
                      </a:r>
                      <a:endParaRPr lang="en-IN" sz="1200">
                        <a:effectLst/>
                      </a:endParaRPr>
                    </a:p>
                    <a:p>
                      <a:pPr marL="342900" marR="306070" lvl="0" indent="-342900" algn="just">
                        <a:lnSpc>
                          <a:spcPct val="150000"/>
                        </a:lnSpc>
                        <a:spcAft>
                          <a:spcPts val="0"/>
                        </a:spcAft>
                        <a:buFont typeface="Symbol" panose="05050102010706020507" pitchFamily="18" charset="2"/>
                        <a:buChar char=""/>
                      </a:pPr>
                      <a:r>
                        <a:rPr lang="en-US" sz="1200">
                          <a:effectLst/>
                        </a:rPr>
                        <a:t>Power – 5V via USB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72" marR="66472" marT="0" marB="0"/>
                </a:tc>
                <a:extLst>
                  <a:ext uri="{0D108BD9-81ED-4DB2-BD59-A6C34878D82A}">
                    <a16:rowId xmlns:a16="http://schemas.microsoft.com/office/drawing/2014/main" val="1135977075"/>
                  </a:ext>
                </a:extLst>
              </a:tr>
              <a:tr h="1244693">
                <a:tc>
                  <a:txBody>
                    <a:bodyPr/>
                    <a:lstStyle/>
                    <a:p>
                      <a:pPr algn="just">
                        <a:lnSpc>
                          <a:spcPct val="150000"/>
                        </a:lnSpc>
                        <a:spcBef>
                          <a:spcPts val="1200"/>
                        </a:spcBef>
                        <a:spcAft>
                          <a:spcPts val="0"/>
                        </a:spcAft>
                      </a:pPr>
                      <a:r>
                        <a:rPr lang="en-US" sz="1200">
                          <a:effectLst/>
                        </a:rPr>
                        <a:t>Amazon Echo Dot 3</a:t>
                      </a:r>
                      <a:r>
                        <a:rPr lang="en-US" sz="1200" baseline="30000">
                          <a:effectLst/>
                        </a:rPr>
                        <a:t>rd</a:t>
                      </a:r>
                      <a:r>
                        <a:rPr lang="en-US" sz="1200">
                          <a:effectLst/>
                        </a:rPr>
                        <a:t> Generation</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6472" marR="66472" marT="0" marB="0"/>
                </a:tc>
                <a:tc>
                  <a:txBody>
                    <a:bodyPr/>
                    <a:lstStyle/>
                    <a:p>
                      <a:pPr algn="just">
                        <a:lnSpc>
                          <a:spcPct val="150000"/>
                        </a:lnSpc>
                        <a:spcBef>
                          <a:spcPts val="225"/>
                        </a:spcBef>
                        <a:spcAft>
                          <a:spcPts val="1500"/>
                        </a:spcAft>
                      </a:pPr>
                      <a:r>
                        <a:rPr lang="en-IN" sz="1000">
                          <a:effectLst/>
                        </a:rPr>
                        <a:t>Amazon Echo Dot is the latest addition to Amazon's Echo line of cylindrical voice-controlled computing devices that connect to the AVS for providing response</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6472" marR="66472" marT="0" marB="0"/>
                </a:tc>
                <a:tc>
                  <a:txBody>
                    <a:bodyPr/>
                    <a:lstStyle/>
                    <a:p>
                      <a:pPr marL="342900" lvl="0" indent="-342900" algn="just">
                        <a:lnSpc>
                          <a:spcPct val="150000"/>
                        </a:lnSpc>
                        <a:spcAft>
                          <a:spcPts val="0"/>
                        </a:spcAft>
                        <a:buFont typeface="Symbol" panose="05050102010706020507" pitchFamily="18" charset="2"/>
                        <a:buChar char=""/>
                      </a:pPr>
                      <a:r>
                        <a:rPr lang="en-US" sz="1200" dirty="0">
                          <a:effectLst/>
                        </a:rPr>
                        <a:t>Voice interaction</a:t>
                      </a:r>
                      <a:endParaRPr lang="en-IN" sz="1200" dirty="0">
                        <a:effectLst/>
                      </a:endParaRPr>
                    </a:p>
                    <a:p>
                      <a:pPr marL="342900" lvl="0" indent="-342900" algn="just">
                        <a:lnSpc>
                          <a:spcPct val="150000"/>
                        </a:lnSpc>
                        <a:spcAft>
                          <a:spcPts val="0"/>
                        </a:spcAft>
                        <a:buFont typeface="Symbol" panose="05050102010706020507" pitchFamily="18" charset="2"/>
                        <a:buChar char=""/>
                      </a:pPr>
                      <a:r>
                        <a:rPr lang="en-US" sz="1200" dirty="0">
                          <a:effectLst/>
                        </a:rPr>
                        <a:t>Music Playback</a:t>
                      </a:r>
                      <a:endParaRPr lang="en-IN" sz="1200" dirty="0">
                        <a:effectLst/>
                      </a:endParaRPr>
                    </a:p>
                    <a:p>
                      <a:pPr marL="457200" algn="just">
                        <a:lnSpc>
                          <a:spcPct val="150000"/>
                        </a:lnSpc>
                        <a:spcAft>
                          <a:spcPts val="0"/>
                        </a:spcAft>
                      </a:pPr>
                      <a:r>
                        <a:rPr lang="en-US" sz="1200" dirty="0">
                          <a:effectLst/>
                        </a:rPr>
                        <a: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72" marR="66472" marT="0" marB="0"/>
                </a:tc>
                <a:extLst>
                  <a:ext uri="{0D108BD9-81ED-4DB2-BD59-A6C34878D82A}">
                    <a16:rowId xmlns:a16="http://schemas.microsoft.com/office/drawing/2014/main" val="389741468"/>
                  </a:ext>
                </a:extLst>
              </a:tr>
              <a:tr h="1725681">
                <a:tc>
                  <a:txBody>
                    <a:bodyPr/>
                    <a:lstStyle/>
                    <a:p>
                      <a:pPr algn="just">
                        <a:lnSpc>
                          <a:spcPct val="150000"/>
                        </a:lnSpc>
                        <a:spcBef>
                          <a:spcPts val="1200"/>
                        </a:spcBef>
                        <a:spcAft>
                          <a:spcPts val="0"/>
                        </a:spcAft>
                      </a:pPr>
                      <a:r>
                        <a:rPr lang="en-US" sz="1200">
                          <a:effectLst/>
                        </a:rPr>
                        <a:t>8 Channel Relay</a:t>
                      </a:r>
                      <a:endParaRPr lang="en-IN" sz="10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6472" marR="66472" marT="0" marB="0"/>
                </a:tc>
                <a:tc>
                  <a:txBody>
                    <a:bodyPr/>
                    <a:lstStyle/>
                    <a:p>
                      <a:pPr algn="just">
                        <a:lnSpc>
                          <a:spcPct val="150000"/>
                        </a:lnSpc>
                        <a:spcBef>
                          <a:spcPts val="225"/>
                        </a:spcBef>
                        <a:spcAft>
                          <a:spcPts val="1500"/>
                        </a:spcAft>
                      </a:pPr>
                      <a:r>
                        <a:rPr lang="en-IN" sz="1000">
                          <a:effectLst/>
                        </a:rPr>
                        <a:t>A Relay is an electrically operated switch. Many relays use an electromagnet to mechanically operate the switch and provide electrical isolation between two circuits.</a:t>
                      </a:r>
                      <a:endParaRPr lang="en-IN"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66472" marR="66472" marT="0" marB="0"/>
                </a:tc>
                <a:tc>
                  <a:txBody>
                    <a:bodyPr/>
                    <a:lstStyle/>
                    <a:p>
                      <a:pPr marL="342900" lvl="0" indent="-342900">
                        <a:spcAft>
                          <a:spcPts val="720"/>
                        </a:spcAft>
                        <a:buSzPts val="1000"/>
                        <a:buFont typeface="Symbol" panose="05050102010706020507" pitchFamily="18" charset="2"/>
                        <a:buChar char=""/>
                        <a:tabLst>
                          <a:tab pos="457200" algn="l"/>
                        </a:tabLst>
                      </a:pPr>
                      <a:r>
                        <a:rPr lang="en-US" sz="1200" dirty="0">
                          <a:effectLst/>
                        </a:rPr>
                        <a:t>This 8 channel 5V relay has both optical and magnetic isolation,  providing a lot of protection to the inputs from electrical faults on the outputs..</a:t>
                      </a:r>
                      <a:endParaRPr lang="en-IN" sz="1200" dirty="0">
                        <a:effectLst/>
                      </a:endParaRPr>
                    </a:p>
                    <a:p>
                      <a:pPr marL="228600" algn="just">
                        <a:spcAft>
                          <a:spcPts val="0"/>
                        </a:spcAft>
                      </a:pPr>
                      <a:r>
                        <a:rPr lang="en-IN" sz="1200" dirty="0">
                          <a:effectLst/>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72" marR="66472" marT="0" marB="0"/>
                </a:tc>
                <a:extLst>
                  <a:ext uri="{0D108BD9-81ED-4DB2-BD59-A6C34878D82A}">
                    <a16:rowId xmlns:a16="http://schemas.microsoft.com/office/drawing/2014/main" val="2374967937"/>
                  </a:ext>
                </a:extLst>
              </a:tr>
            </a:tbl>
          </a:graphicData>
        </a:graphic>
      </p:graphicFrame>
    </p:spTree>
    <p:extLst>
      <p:ext uri="{BB962C8B-B14F-4D97-AF65-F5344CB8AC3E}">
        <p14:creationId xmlns:p14="http://schemas.microsoft.com/office/powerpoint/2010/main" val="3058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3C57-9730-4A8C-ACBA-CCE27D47695A}"/>
              </a:ext>
            </a:extLst>
          </p:cNvPr>
          <p:cNvSpPr>
            <a:spLocks noGrp="1"/>
          </p:cNvSpPr>
          <p:nvPr>
            <p:ph type="title"/>
          </p:nvPr>
        </p:nvSpPr>
        <p:spPr>
          <a:xfrm>
            <a:off x="2692400" y="88448"/>
            <a:ext cx="7360296" cy="731261"/>
          </a:xfrm>
        </p:spPr>
        <p:txBody>
          <a:bodyPr>
            <a:normAutofit fontScale="90000"/>
          </a:bodyPr>
          <a:lstStyle/>
          <a:p>
            <a:r>
              <a:rPr lang="en-IN" dirty="0"/>
              <a:t>Why </a:t>
            </a:r>
            <a:r>
              <a:rPr lang="en-IN" dirty="0" err="1"/>
              <a:t>NodeMCU</a:t>
            </a:r>
            <a:r>
              <a:rPr lang="en-IN" dirty="0"/>
              <a:t>?</a:t>
            </a:r>
          </a:p>
        </p:txBody>
      </p:sp>
      <p:graphicFrame>
        <p:nvGraphicFramePr>
          <p:cNvPr id="4" name="Content Placeholder 3">
            <a:extLst>
              <a:ext uri="{FF2B5EF4-FFF2-40B4-BE49-F238E27FC236}">
                <a16:creationId xmlns:a16="http://schemas.microsoft.com/office/drawing/2014/main" id="{A4CABE11-BD9B-4284-A1D7-48D19AEF99BD}"/>
              </a:ext>
            </a:extLst>
          </p:cNvPr>
          <p:cNvGraphicFramePr>
            <a:graphicFrameLocks noGrp="1"/>
          </p:cNvGraphicFramePr>
          <p:nvPr>
            <p:ph idx="1"/>
          </p:nvPr>
        </p:nvGraphicFramePr>
        <p:xfrm>
          <a:off x="2692400" y="3545999"/>
          <a:ext cx="6807200" cy="910590"/>
        </p:xfrm>
        <a:graphic>
          <a:graphicData uri="http://schemas.openxmlformats.org/drawingml/2006/table">
            <a:tbl>
              <a:tblPr firstRow="1" firstCol="1" bandRow="1">
                <a:tableStyleId>{5C22544A-7EE6-4342-B048-85BDC9FD1C3A}</a:tableStyleId>
              </a:tblPr>
              <a:tblGrid>
                <a:gridCol w="1193800">
                  <a:extLst>
                    <a:ext uri="{9D8B030D-6E8A-4147-A177-3AD203B41FA5}">
                      <a16:colId xmlns:a16="http://schemas.microsoft.com/office/drawing/2014/main" val="3556029024"/>
                    </a:ext>
                  </a:extLst>
                </a:gridCol>
                <a:gridCol w="1828800">
                  <a:extLst>
                    <a:ext uri="{9D8B030D-6E8A-4147-A177-3AD203B41FA5}">
                      <a16:colId xmlns:a16="http://schemas.microsoft.com/office/drawing/2014/main" val="1988365196"/>
                    </a:ext>
                  </a:extLst>
                </a:gridCol>
                <a:gridCol w="1955800">
                  <a:extLst>
                    <a:ext uri="{9D8B030D-6E8A-4147-A177-3AD203B41FA5}">
                      <a16:colId xmlns:a16="http://schemas.microsoft.com/office/drawing/2014/main" val="2713030046"/>
                    </a:ext>
                  </a:extLst>
                </a:gridCol>
                <a:gridCol w="1828800">
                  <a:extLst>
                    <a:ext uri="{9D8B030D-6E8A-4147-A177-3AD203B41FA5}">
                      <a16:colId xmlns:a16="http://schemas.microsoft.com/office/drawing/2014/main" val="962235180"/>
                    </a:ext>
                  </a:extLst>
                </a:gridCol>
              </a:tblGrid>
              <a:tr h="173990">
                <a:tc>
                  <a:txBody>
                    <a:bodyPr/>
                    <a:lstStyle/>
                    <a:p>
                      <a:pPr marL="76200">
                        <a:spcAft>
                          <a:spcPts val="0"/>
                        </a:spcAft>
                      </a:pPr>
                      <a:r>
                        <a:rPr lang="en-IN" sz="1000">
                          <a:effectLst/>
                        </a:rPr>
                        <a:t>Parameters</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546100">
                        <a:spcAft>
                          <a:spcPts val="0"/>
                        </a:spcAft>
                      </a:pPr>
                      <a:r>
                        <a:rPr lang="en-IN" sz="1000">
                          <a:effectLst/>
                        </a:rPr>
                        <a:t>Arduino Uno</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Raspberry Pi B+</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ESP-8266</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761087407"/>
                  </a:ext>
                </a:extLst>
              </a:tr>
              <a:tr h="124460">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738595215"/>
                  </a:ext>
                </a:extLst>
              </a:tr>
              <a:tr h="167640">
                <a:tc>
                  <a:txBody>
                    <a:bodyPr/>
                    <a:lstStyle/>
                    <a:p>
                      <a:pPr marL="76200">
                        <a:spcAft>
                          <a:spcPts val="0"/>
                        </a:spcAft>
                      </a:pPr>
                      <a:r>
                        <a:rPr lang="en-IN" sz="1000">
                          <a:effectLst/>
                        </a:rPr>
                        <a:t>Processor</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ATMega328P</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Quad-core ARM Cortex A53</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4101634605"/>
                  </a:ext>
                </a:extLst>
              </a:tr>
              <a:tr h="131445">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090746777"/>
                  </a:ext>
                </a:extLst>
              </a:tr>
              <a:tr h="123825">
                <a:tc>
                  <a:txBody>
                    <a:bodyPr/>
                    <a:lstStyle/>
                    <a:p>
                      <a:pPr marL="76200">
                        <a:lnSpc>
                          <a:spcPts val="975"/>
                        </a:lnSpc>
                        <a:spcAft>
                          <a:spcPts val="0"/>
                        </a:spcAft>
                      </a:pPr>
                      <a:r>
                        <a:rPr lang="en-IN" sz="1000">
                          <a:effectLst/>
                        </a:rPr>
                        <a:t>GPU</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838200" algn="r">
                        <a:lnSpc>
                          <a:spcPts val="975"/>
                        </a:lnSpc>
                        <a:spcAft>
                          <a:spcPts val="0"/>
                        </a:spcAft>
                      </a:pPr>
                      <a:r>
                        <a:rPr lang="en-IN" sz="10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5"/>
                        </a:lnSpc>
                        <a:spcAft>
                          <a:spcPts val="0"/>
                        </a:spcAft>
                      </a:pPr>
                      <a:r>
                        <a:rPr lang="en-IN" sz="1000">
                          <a:effectLst/>
                        </a:rPr>
                        <a:t>Broadcom VideoCore IV with 400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5"/>
                        </a:lnSpc>
                        <a:spcAft>
                          <a:spcPts val="0"/>
                        </a:spcAft>
                      </a:pPr>
                      <a:r>
                        <a:rPr lang="en-IN" sz="10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683887490"/>
                  </a:ext>
                </a:extLst>
              </a:tr>
              <a:tr h="172085">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MHz</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2919803839"/>
                  </a:ext>
                </a:extLst>
              </a:tr>
            </a:tbl>
          </a:graphicData>
        </a:graphic>
      </p:graphicFrame>
      <p:graphicFrame>
        <p:nvGraphicFramePr>
          <p:cNvPr id="5" name="Table 4">
            <a:extLst>
              <a:ext uri="{FF2B5EF4-FFF2-40B4-BE49-F238E27FC236}">
                <a16:creationId xmlns:a16="http://schemas.microsoft.com/office/drawing/2014/main" id="{B21E608F-F6E3-455B-B9A2-4F192426CB78}"/>
              </a:ext>
            </a:extLst>
          </p:cNvPr>
          <p:cNvGraphicFramePr>
            <a:graphicFrameLocks noGrp="1"/>
          </p:cNvGraphicFramePr>
          <p:nvPr>
            <p:extLst>
              <p:ext uri="{D42A27DB-BD31-4B8C-83A1-F6EECF244321}">
                <p14:modId xmlns:p14="http://schemas.microsoft.com/office/powerpoint/2010/main" val="3995754438"/>
              </p:ext>
            </p:extLst>
          </p:nvPr>
        </p:nvGraphicFramePr>
        <p:xfrm>
          <a:off x="496110" y="2220177"/>
          <a:ext cx="10857688" cy="4474729"/>
        </p:xfrm>
        <a:graphic>
          <a:graphicData uri="http://schemas.openxmlformats.org/drawingml/2006/table">
            <a:tbl>
              <a:tblPr firstRow="1" firstCol="1" bandRow="1">
                <a:tableStyleId>{5C22544A-7EE6-4342-B048-85BDC9FD1C3A}</a:tableStyleId>
              </a:tblPr>
              <a:tblGrid>
                <a:gridCol w="1904147">
                  <a:extLst>
                    <a:ext uri="{9D8B030D-6E8A-4147-A177-3AD203B41FA5}">
                      <a16:colId xmlns:a16="http://schemas.microsoft.com/office/drawing/2014/main" val="2845221164"/>
                    </a:ext>
                  </a:extLst>
                </a:gridCol>
                <a:gridCol w="2916991">
                  <a:extLst>
                    <a:ext uri="{9D8B030D-6E8A-4147-A177-3AD203B41FA5}">
                      <a16:colId xmlns:a16="http://schemas.microsoft.com/office/drawing/2014/main" val="1758838768"/>
                    </a:ext>
                  </a:extLst>
                </a:gridCol>
                <a:gridCol w="3119559">
                  <a:extLst>
                    <a:ext uri="{9D8B030D-6E8A-4147-A177-3AD203B41FA5}">
                      <a16:colId xmlns:a16="http://schemas.microsoft.com/office/drawing/2014/main" val="3744614397"/>
                    </a:ext>
                  </a:extLst>
                </a:gridCol>
                <a:gridCol w="2916991">
                  <a:extLst>
                    <a:ext uri="{9D8B030D-6E8A-4147-A177-3AD203B41FA5}">
                      <a16:colId xmlns:a16="http://schemas.microsoft.com/office/drawing/2014/main" val="2463645603"/>
                    </a:ext>
                  </a:extLst>
                </a:gridCol>
              </a:tblGrid>
              <a:tr h="236807">
                <a:tc>
                  <a:txBody>
                    <a:bodyPr/>
                    <a:lstStyle/>
                    <a:p>
                      <a:pPr marL="76200">
                        <a:spcAft>
                          <a:spcPts val="0"/>
                        </a:spcAft>
                      </a:pPr>
                      <a:r>
                        <a:rPr lang="en-IN" sz="1000" dirty="0">
                          <a:effectLst/>
                        </a:rPr>
                        <a:t>Operating voltage</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5V</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5V</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3.3V</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2292536741"/>
                  </a:ext>
                </a:extLst>
              </a:tr>
              <a:tr h="171768">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2241627324"/>
                  </a:ext>
                </a:extLst>
              </a:tr>
              <a:tr h="220130">
                <a:tc>
                  <a:txBody>
                    <a:bodyPr/>
                    <a:lstStyle/>
                    <a:p>
                      <a:pPr marL="76200">
                        <a:spcAft>
                          <a:spcPts val="0"/>
                        </a:spcAft>
                      </a:pPr>
                      <a:r>
                        <a:rPr lang="en-IN" sz="1000">
                          <a:effectLst/>
                        </a:rPr>
                        <a:t>Clock speed</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16 MHz</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1.2GHz</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26 MHz – 52 MHz</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428158059"/>
                  </a:ext>
                </a:extLst>
              </a:tr>
              <a:tr h="180107">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551150461"/>
                  </a:ext>
                </a:extLst>
              </a:tr>
              <a:tr h="220130">
                <a:tc>
                  <a:txBody>
                    <a:bodyPr/>
                    <a:lstStyle/>
                    <a:p>
                      <a:pPr marL="76200">
                        <a:spcAft>
                          <a:spcPts val="0"/>
                        </a:spcAft>
                      </a:pPr>
                      <a:r>
                        <a:rPr lang="en-IN" sz="1000">
                          <a:effectLst/>
                        </a:rPr>
                        <a:t>System memory</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2kB</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1 GB</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&lt;45kB</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039187159"/>
                  </a:ext>
                </a:extLst>
              </a:tr>
              <a:tr h="171768">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2528293066"/>
                  </a:ext>
                </a:extLst>
              </a:tr>
              <a:tr h="220130">
                <a:tc>
                  <a:txBody>
                    <a:bodyPr/>
                    <a:lstStyle/>
                    <a:p>
                      <a:pPr marL="76200">
                        <a:spcAft>
                          <a:spcPts val="0"/>
                        </a:spcAft>
                      </a:pPr>
                      <a:r>
                        <a:rPr lang="en-IN" sz="1000">
                          <a:effectLst/>
                        </a:rPr>
                        <a:t>Flash memory</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32 kB</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up to 128MB</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150407308"/>
                  </a:ext>
                </a:extLst>
              </a:tr>
              <a:tr h="171768">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285869284"/>
                  </a:ext>
                </a:extLst>
              </a:tr>
              <a:tr h="220130">
                <a:tc>
                  <a:txBody>
                    <a:bodyPr/>
                    <a:lstStyle/>
                    <a:p>
                      <a:pPr marL="76200">
                        <a:spcAft>
                          <a:spcPts val="0"/>
                        </a:spcAft>
                      </a:pPr>
                      <a:r>
                        <a:rPr lang="en-IN" sz="1000">
                          <a:effectLst/>
                        </a:rPr>
                        <a:t>EEPROM</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1 kB</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890187155"/>
                  </a:ext>
                </a:extLst>
              </a:tr>
              <a:tr h="180107">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2157946808"/>
                  </a:ext>
                </a:extLst>
              </a:tr>
              <a:tr h="168016">
                <a:tc>
                  <a:txBody>
                    <a:bodyPr/>
                    <a:lstStyle/>
                    <a:p>
                      <a:pPr marL="76200">
                        <a:lnSpc>
                          <a:spcPts val="970"/>
                        </a:lnSpc>
                        <a:spcAft>
                          <a:spcPts val="0"/>
                        </a:spcAft>
                      </a:pPr>
                      <a:r>
                        <a:rPr lang="en-IN" sz="1000">
                          <a:effectLst/>
                        </a:rPr>
                        <a:t>Communication</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0"/>
                        </a:lnSpc>
                        <a:spcAft>
                          <a:spcPts val="0"/>
                        </a:spcAft>
                      </a:pPr>
                      <a:r>
                        <a:rPr lang="en-IN" sz="1000">
                          <a:effectLst/>
                        </a:rPr>
                        <a:t>IEEE 802.11 b/g/n IEEE</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0"/>
                        </a:lnSpc>
                        <a:spcAft>
                          <a:spcPts val="0"/>
                        </a:spcAft>
                      </a:pPr>
                      <a:r>
                        <a:rPr lang="en-IN" sz="1000">
                          <a:effectLst/>
                        </a:rPr>
                        <a:t>IEEE 802.11 b/g/n IEEE 802.15.4</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0"/>
                        </a:lnSpc>
                        <a:spcAft>
                          <a:spcPts val="0"/>
                        </a:spcAft>
                      </a:pPr>
                      <a:r>
                        <a:rPr lang="en-IN" sz="1000">
                          <a:effectLst/>
                        </a:rPr>
                        <a:t>IEEE 802.11 b/g/n</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004464233"/>
                  </a:ext>
                </a:extLst>
              </a:tr>
              <a:tr h="200118">
                <a:tc>
                  <a:txBody>
                    <a:bodyPr/>
                    <a:lstStyle/>
                    <a:p>
                      <a:pPr marL="76200">
                        <a:spcAft>
                          <a:spcPts val="0"/>
                        </a:spcAft>
                      </a:pPr>
                      <a:r>
                        <a:rPr lang="en-IN" sz="1000">
                          <a:effectLst/>
                        </a:rPr>
                        <a:t>supported</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dirty="0">
                          <a:effectLst/>
                        </a:rPr>
                        <a:t>802.15.4 433RF BLE 4.0 via</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433RF BLE 4.0Ethernet Serial</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0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133285659"/>
                  </a:ext>
                </a:extLst>
              </a:tr>
              <a:tr h="230136">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Shield</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473472199"/>
                  </a:ext>
                </a:extLst>
              </a:tr>
              <a:tr h="246813">
                <a:tc>
                  <a:txBody>
                    <a:bodyPr/>
                    <a:lstStyle/>
                    <a:p>
                      <a:pPr>
                        <a:spcAft>
                          <a:spcPts val="0"/>
                        </a:spcAft>
                      </a:pPr>
                      <a:r>
                        <a:rPr lang="en-IN" sz="12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2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2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2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493015779"/>
                  </a:ext>
                </a:extLst>
              </a:tr>
              <a:tr h="168016">
                <a:tc>
                  <a:txBody>
                    <a:bodyPr/>
                    <a:lstStyle/>
                    <a:p>
                      <a:pPr marL="76200">
                        <a:lnSpc>
                          <a:spcPts val="970"/>
                        </a:lnSpc>
                        <a:spcAft>
                          <a:spcPts val="0"/>
                        </a:spcAft>
                      </a:pPr>
                      <a:r>
                        <a:rPr lang="en-IN" sz="1000">
                          <a:effectLst/>
                        </a:rPr>
                        <a:t>Development</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0"/>
                        </a:lnSpc>
                        <a:spcAft>
                          <a:spcPts val="0"/>
                        </a:spcAft>
                      </a:pPr>
                      <a:r>
                        <a:rPr lang="en-IN" sz="1000">
                          <a:effectLst/>
                        </a:rPr>
                        <a:t>Arduino IDE</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0"/>
                        </a:lnSpc>
                        <a:spcAft>
                          <a:spcPts val="0"/>
                        </a:spcAft>
                      </a:pPr>
                      <a:r>
                        <a:rPr lang="en-IN" sz="1000">
                          <a:effectLst/>
                        </a:rPr>
                        <a:t>Any linux compatible IDE</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0"/>
                        </a:lnSpc>
                        <a:spcAft>
                          <a:spcPts val="0"/>
                        </a:spcAft>
                      </a:pPr>
                      <a:r>
                        <a:rPr lang="en-IN" sz="1000">
                          <a:effectLst/>
                        </a:rPr>
                        <a:t>Arduino IDE, Lua Loader</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471486009"/>
                  </a:ext>
                </a:extLst>
              </a:tr>
              <a:tr h="230136">
                <a:tc>
                  <a:txBody>
                    <a:bodyPr/>
                    <a:lstStyle/>
                    <a:p>
                      <a:pPr marL="76200">
                        <a:spcAft>
                          <a:spcPts val="0"/>
                        </a:spcAft>
                      </a:pPr>
                      <a:r>
                        <a:rPr lang="en-IN" sz="1000">
                          <a:effectLst/>
                        </a:rPr>
                        <a:t>environments</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458746555"/>
                  </a:ext>
                </a:extLst>
              </a:tr>
              <a:tr h="220130">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2314417510"/>
                  </a:ext>
                </a:extLst>
              </a:tr>
              <a:tr h="168016">
                <a:tc>
                  <a:txBody>
                    <a:bodyPr/>
                    <a:lstStyle/>
                    <a:p>
                      <a:pPr marL="76200">
                        <a:lnSpc>
                          <a:spcPts val="970"/>
                        </a:lnSpc>
                        <a:spcAft>
                          <a:spcPts val="0"/>
                        </a:spcAft>
                      </a:pPr>
                      <a:r>
                        <a:rPr lang="en-IN" sz="1000">
                          <a:effectLst/>
                        </a:rPr>
                        <a:t>Programming</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0"/>
                        </a:lnSpc>
                        <a:spcAft>
                          <a:spcPts val="0"/>
                        </a:spcAft>
                      </a:pPr>
                      <a:r>
                        <a:rPr lang="en-IN" sz="1000">
                          <a:effectLst/>
                        </a:rPr>
                        <a:t>Wiring</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0"/>
                        </a:lnSpc>
                        <a:spcAft>
                          <a:spcPts val="0"/>
                        </a:spcAft>
                      </a:pPr>
                      <a:r>
                        <a:rPr lang="en-IN" sz="1000">
                          <a:effectLst/>
                        </a:rPr>
                        <a:t>Python C C++ Java Scratch Ruby</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0"/>
                        </a:lnSpc>
                        <a:spcAft>
                          <a:spcPts val="0"/>
                        </a:spcAft>
                      </a:pPr>
                      <a:r>
                        <a:rPr lang="en-IN" sz="1000">
                          <a:effectLst/>
                        </a:rPr>
                        <a:t>Wiring, C, C++</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020894782"/>
                  </a:ext>
                </a:extLst>
              </a:tr>
              <a:tr h="230136">
                <a:tc>
                  <a:txBody>
                    <a:bodyPr/>
                    <a:lstStyle/>
                    <a:p>
                      <a:pPr marL="76200">
                        <a:spcAft>
                          <a:spcPts val="0"/>
                        </a:spcAft>
                      </a:pPr>
                      <a:r>
                        <a:rPr lang="en-IN" sz="1000">
                          <a:effectLst/>
                        </a:rPr>
                        <a:t>language</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353675446"/>
                  </a:ext>
                </a:extLst>
              </a:tr>
              <a:tr h="220130">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99787539"/>
                  </a:ext>
                </a:extLst>
              </a:tr>
              <a:tr h="220130">
                <a:tc>
                  <a:txBody>
                    <a:bodyPr/>
                    <a:lstStyle/>
                    <a:p>
                      <a:pPr marL="76200">
                        <a:spcAft>
                          <a:spcPts val="0"/>
                        </a:spcAft>
                      </a:pPr>
                      <a:r>
                        <a:rPr lang="en-IN" sz="1000">
                          <a:effectLst/>
                        </a:rPr>
                        <a:t>I/O Connectivity</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SPI I2C UART GPIO</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SPI DSI UART SDIOCSI GPIO</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UART, GPIO</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779640016"/>
                  </a:ext>
                </a:extLst>
              </a:tr>
              <a:tr h="180107">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dirty="0">
                          <a:effectLst/>
                        </a:rPr>
                        <a:t> </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151036578"/>
                  </a:ext>
                </a:extLst>
              </a:tr>
            </a:tbl>
          </a:graphicData>
        </a:graphic>
      </p:graphicFrame>
      <p:graphicFrame>
        <p:nvGraphicFramePr>
          <p:cNvPr id="7" name="Table 6">
            <a:extLst>
              <a:ext uri="{FF2B5EF4-FFF2-40B4-BE49-F238E27FC236}">
                <a16:creationId xmlns:a16="http://schemas.microsoft.com/office/drawing/2014/main" id="{271DA334-63E1-40BB-A9AD-D3A1C68AE169}"/>
              </a:ext>
            </a:extLst>
          </p:cNvPr>
          <p:cNvGraphicFramePr>
            <a:graphicFrameLocks noGrp="1"/>
          </p:cNvGraphicFramePr>
          <p:nvPr>
            <p:extLst>
              <p:ext uri="{D42A27DB-BD31-4B8C-83A1-F6EECF244321}">
                <p14:modId xmlns:p14="http://schemas.microsoft.com/office/powerpoint/2010/main" val="3614669178"/>
              </p:ext>
            </p:extLst>
          </p:nvPr>
        </p:nvGraphicFramePr>
        <p:xfrm>
          <a:off x="496110" y="894615"/>
          <a:ext cx="10857688" cy="1325562"/>
        </p:xfrm>
        <a:graphic>
          <a:graphicData uri="http://schemas.openxmlformats.org/drawingml/2006/table">
            <a:tbl>
              <a:tblPr firstRow="1" firstCol="1" bandRow="1">
                <a:tableStyleId>{5C22544A-7EE6-4342-B048-85BDC9FD1C3A}</a:tableStyleId>
              </a:tblPr>
              <a:tblGrid>
                <a:gridCol w="1904147">
                  <a:extLst>
                    <a:ext uri="{9D8B030D-6E8A-4147-A177-3AD203B41FA5}">
                      <a16:colId xmlns:a16="http://schemas.microsoft.com/office/drawing/2014/main" val="1636921790"/>
                    </a:ext>
                  </a:extLst>
                </a:gridCol>
                <a:gridCol w="2916991">
                  <a:extLst>
                    <a:ext uri="{9D8B030D-6E8A-4147-A177-3AD203B41FA5}">
                      <a16:colId xmlns:a16="http://schemas.microsoft.com/office/drawing/2014/main" val="1413346760"/>
                    </a:ext>
                  </a:extLst>
                </a:gridCol>
                <a:gridCol w="3119559">
                  <a:extLst>
                    <a:ext uri="{9D8B030D-6E8A-4147-A177-3AD203B41FA5}">
                      <a16:colId xmlns:a16="http://schemas.microsoft.com/office/drawing/2014/main" val="3652339926"/>
                    </a:ext>
                  </a:extLst>
                </a:gridCol>
                <a:gridCol w="2916991">
                  <a:extLst>
                    <a:ext uri="{9D8B030D-6E8A-4147-A177-3AD203B41FA5}">
                      <a16:colId xmlns:a16="http://schemas.microsoft.com/office/drawing/2014/main" val="3931208823"/>
                    </a:ext>
                  </a:extLst>
                </a:gridCol>
              </a:tblGrid>
              <a:tr h="253016">
                <a:tc>
                  <a:txBody>
                    <a:bodyPr/>
                    <a:lstStyle/>
                    <a:p>
                      <a:pPr marL="76200">
                        <a:spcAft>
                          <a:spcPts val="0"/>
                        </a:spcAft>
                      </a:pPr>
                      <a:r>
                        <a:rPr lang="en-IN" sz="1000">
                          <a:effectLst/>
                        </a:rPr>
                        <a:t>Parameters</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546100">
                        <a:spcAft>
                          <a:spcPts val="0"/>
                        </a:spcAft>
                      </a:pPr>
                      <a:r>
                        <a:rPr lang="en-IN" sz="1000" dirty="0">
                          <a:effectLst/>
                        </a:rPr>
                        <a:t>Arduino Uno</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Raspberry Pi B+</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dirty="0" err="1">
                          <a:effectLst/>
                          <a:latin typeface="Times New Roman" panose="02020603050405020304" pitchFamily="18" charset="0"/>
                          <a:ea typeface="Times New Roman" panose="02020603050405020304" pitchFamily="18" charset="0"/>
                        </a:rPr>
                        <a:t>NodeMCU</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357210043"/>
                  </a:ext>
                </a:extLst>
              </a:tr>
              <a:tr h="188377">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8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519480770"/>
                  </a:ext>
                </a:extLst>
              </a:tr>
              <a:tr h="243781">
                <a:tc>
                  <a:txBody>
                    <a:bodyPr/>
                    <a:lstStyle/>
                    <a:p>
                      <a:pPr marL="76200">
                        <a:spcAft>
                          <a:spcPts val="0"/>
                        </a:spcAft>
                      </a:pPr>
                      <a:r>
                        <a:rPr lang="en-IN" sz="1000">
                          <a:effectLst/>
                        </a:rPr>
                        <a:t>Processor</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ATMega328P</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Quad-core ARM Cortex A53</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638302105"/>
                  </a:ext>
                </a:extLst>
              </a:tr>
              <a:tr h="199457">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9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841520281"/>
                  </a:ext>
                </a:extLst>
              </a:tr>
              <a:tr h="186069">
                <a:tc>
                  <a:txBody>
                    <a:bodyPr/>
                    <a:lstStyle/>
                    <a:p>
                      <a:pPr marL="76200">
                        <a:lnSpc>
                          <a:spcPts val="975"/>
                        </a:lnSpc>
                        <a:spcAft>
                          <a:spcPts val="0"/>
                        </a:spcAft>
                      </a:pPr>
                      <a:r>
                        <a:rPr lang="en-IN" sz="1000">
                          <a:effectLst/>
                        </a:rPr>
                        <a:t>GPU</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838200" algn="r">
                        <a:lnSpc>
                          <a:spcPts val="975"/>
                        </a:lnSpc>
                        <a:spcAft>
                          <a:spcPts val="0"/>
                        </a:spcAft>
                      </a:pPr>
                      <a:r>
                        <a:rPr lang="en-IN" sz="10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5"/>
                        </a:lnSpc>
                        <a:spcAft>
                          <a:spcPts val="0"/>
                        </a:spcAft>
                      </a:pPr>
                      <a:r>
                        <a:rPr lang="en-IN" sz="1000">
                          <a:effectLst/>
                        </a:rPr>
                        <a:t>Broadcom VideoCore IV with 400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lnSpc>
                          <a:spcPts val="975"/>
                        </a:lnSpc>
                        <a:spcAft>
                          <a:spcPts val="0"/>
                        </a:spcAft>
                      </a:pPr>
                      <a:r>
                        <a:rPr lang="en-IN" sz="10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207416524"/>
                  </a:ext>
                </a:extLst>
              </a:tr>
              <a:tr h="254862">
                <a:tc>
                  <a:txBody>
                    <a:bodyPr/>
                    <a:lstStyle/>
                    <a:p>
                      <a:pPr>
                        <a:spcAft>
                          <a:spcPts val="0"/>
                        </a:spcAft>
                      </a:pPr>
                      <a:r>
                        <a:rPr lang="en-IN" sz="11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dirty="0">
                          <a:effectLst/>
                        </a:rPr>
                        <a:t> </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a:txBody>
                    <a:bodyPr/>
                    <a:lstStyle/>
                    <a:p>
                      <a:pPr algn="ctr">
                        <a:spcAft>
                          <a:spcPts val="0"/>
                        </a:spcAft>
                      </a:pPr>
                      <a:r>
                        <a:rPr lang="en-IN" sz="1000">
                          <a:effectLst/>
                        </a:rPr>
                        <a:t>MHz</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50" dirty="0">
                          <a:effectLst/>
                        </a:rPr>
                        <a:t> </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871033078"/>
                  </a:ext>
                </a:extLst>
              </a:tr>
            </a:tbl>
          </a:graphicData>
        </a:graphic>
      </p:graphicFrame>
    </p:spTree>
    <p:extLst>
      <p:ext uri="{BB962C8B-B14F-4D97-AF65-F5344CB8AC3E}">
        <p14:creationId xmlns:p14="http://schemas.microsoft.com/office/powerpoint/2010/main" val="3875912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13D378F-8633-45B7-B330-756C042BFAC9}"/>
              </a:ext>
            </a:extLst>
          </p:cNvPr>
          <p:cNvSpPr/>
          <p:nvPr/>
        </p:nvSpPr>
        <p:spPr>
          <a:xfrm>
            <a:off x="4942503" y="203082"/>
            <a:ext cx="2174032" cy="727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 </a:t>
            </a:r>
          </a:p>
        </p:txBody>
      </p:sp>
      <p:sp>
        <p:nvSpPr>
          <p:cNvPr id="6" name="Diamond 5">
            <a:extLst>
              <a:ext uri="{FF2B5EF4-FFF2-40B4-BE49-F238E27FC236}">
                <a16:creationId xmlns:a16="http://schemas.microsoft.com/office/drawing/2014/main" id="{210A09EB-2D43-4DFF-BC93-3394AD2AD8F0}"/>
              </a:ext>
            </a:extLst>
          </p:cNvPr>
          <p:cNvSpPr/>
          <p:nvPr/>
        </p:nvSpPr>
        <p:spPr>
          <a:xfrm>
            <a:off x="4118689" y="1200934"/>
            <a:ext cx="3821660" cy="123350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Headset Worn? i.e. Proximity Sensor State</a:t>
            </a:r>
          </a:p>
        </p:txBody>
      </p:sp>
      <p:sp>
        <p:nvSpPr>
          <p:cNvPr id="8" name="Content Placeholder 7">
            <a:extLst>
              <a:ext uri="{FF2B5EF4-FFF2-40B4-BE49-F238E27FC236}">
                <a16:creationId xmlns:a16="http://schemas.microsoft.com/office/drawing/2014/main" id="{8A67AAF3-BBDD-4717-B50A-F8190FA25A72}"/>
              </a:ext>
            </a:extLst>
          </p:cNvPr>
          <p:cNvSpPr>
            <a:spLocks noGrp="1"/>
          </p:cNvSpPr>
          <p:nvPr>
            <p:ph idx="1"/>
          </p:nvPr>
        </p:nvSpPr>
        <p:spPr>
          <a:xfrm>
            <a:off x="4526122" y="2797343"/>
            <a:ext cx="2974912" cy="595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marL="0" indent="0" algn="ctr">
              <a:buNone/>
            </a:pPr>
            <a:r>
              <a:rPr lang="en-IN" dirty="0"/>
              <a:t>Switch on IR LED to capture image in dark</a:t>
            </a:r>
          </a:p>
        </p:txBody>
      </p:sp>
      <p:sp>
        <p:nvSpPr>
          <p:cNvPr id="10" name="Rectangle 9">
            <a:extLst>
              <a:ext uri="{FF2B5EF4-FFF2-40B4-BE49-F238E27FC236}">
                <a16:creationId xmlns:a16="http://schemas.microsoft.com/office/drawing/2014/main" id="{7DB0A6E2-F7D6-4040-8E4F-427CA2EDB1F8}"/>
              </a:ext>
            </a:extLst>
          </p:cNvPr>
          <p:cNvSpPr/>
          <p:nvPr/>
        </p:nvSpPr>
        <p:spPr>
          <a:xfrm>
            <a:off x="4243483" y="4969201"/>
            <a:ext cx="3530082" cy="712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Send the pic to location of web server running on </a:t>
            </a:r>
            <a:r>
              <a:rPr lang="en-IN" dirty="0" err="1"/>
              <a:t>Rpi</a:t>
            </a:r>
            <a:r>
              <a:rPr lang="en-IN" dirty="0"/>
              <a:t>, </a:t>
            </a:r>
            <a:r>
              <a:rPr lang="en-IN"/>
              <a:t>Turn off </a:t>
            </a:r>
            <a:r>
              <a:rPr lang="en-IN" dirty="0"/>
              <a:t>LEDs</a:t>
            </a:r>
          </a:p>
        </p:txBody>
      </p:sp>
      <p:cxnSp>
        <p:nvCxnSpPr>
          <p:cNvPr id="14" name="Straight Arrow Connector 13">
            <a:extLst>
              <a:ext uri="{FF2B5EF4-FFF2-40B4-BE49-F238E27FC236}">
                <a16:creationId xmlns:a16="http://schemas.microsoft.com/office/drawing/2014/main" id="{4C0CE9FD-A243-4005-B332-EF90026D0E0B}"/>
              </a:ext>
            </a:extLst>
          </p:cNvPr>
          <p:cNvCxnSpPr>
            <a:cxnSpLocks/>
            <a:stCxn id="4" idx="4"/>
            <a:endCxn id="6" idx="0"/>
          </p:cNvCxnSpPr>
          <p:nvPr/>
        </p:nvCxnSpPr>
        <p:spPr>
          <a:xfrm>
            <a:off x="6029519" y="930870"/>
            <a:ext cx="0" cy="27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E82ECDC-5D0E-4C12-8377-8E7565B462B1}"/>
              </a:ext>
            </a:extLst>
          </p:cNvPr>
          <p:cNvCxnSpPr>
            <a:cxnSpLocks/>
            <a:stCxn id="6" idx="2"/>
            <a:endCxn id="8" idx="0"/>
          </p:cNvCxnSpPr>
          <p:nvPr/>
        </p:nvCxnSpPr>
        <p:spPr>
          <a:xfrm flipH="1">
            <a:off x="6013578" y="2434435"/>
            <a:ext cx="15941" cy="362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0063711-CDD5-4CD7-BE11-C0CF780EB371}"/>
              </a:ext>
            </a:extLst>
          </p:cNvPr>
          <p:cNvCxnSpPr>
            <a:cxnSpLocks/>
            <a:stCxn id="8" idx="2"/>
            <a:endCxn id="46" idx="0"/>
          </p:cNvCxnSpPr>
          <p:nvPr/>
        </p:nvCxnSpPr>
        <p:spPr>
          <a:xfrm flipH="1">
            <a:off x="6008524" y="3392364"/>
            <a:ext cx="5054" cy="44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53D5101-BB66-4690-9AE4-10F536E733F5}"/>
              </a:ext>
            </a:extLst>
          </p:cNvPr>
          <p:cNvCxnSpPr>
            <a:cxnSpLocks/>
            <a:stCxn id="46" idx="2"/>
            <a:endCxn id="10" idx="0"/>
          </p:cNvCxnSpPr>
          <p:nvPr/>
        </p:nvCxnSpPr>
        <p:spPr>
          <a:xfrm>
            <a:off x="6008524" y="4637314"/>
            <a:ext cx="0" cy="331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AA5339B-01FD-4B05-96E1-4EAFB8234E72}"/>
              </a:ext>
            </a:extLst>
          </p:cNvPr>
          <p:cNvCxnSpPr>
            <a:cxnSpLocks/>
            <a:stCxn id="10" idx="1"/>
            <a:endCxn id="4" idx="2"/>
          </p:cNvCxnSpPr>
          <p:nvPr/>
        </p:nvCxnSpPr>
        <p:spPr>
          <a:xfrm rot="10800000" flipH="1">
            <a:off x="4243483" y="566976"/>
            <a:ext cx="699020" cy="4758666"/>
          </a:xfrm>
          <a:prstGeom prst="bentConnector3">
            <a:avLst>
              <a:gd name="adj1" fmla="val -3270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6F01AA0-AED5-42EE-B23F-C44FD2708603}"/>
              </a:ext>
            </a:extLst>
          </p:cNvPr>
          <p:cNvCxnSpPr>
            <a:cxnSpLocks/>
            <a:stCxn id="6" idx="3"/>
          </p:cNvCxnSpPr>
          <p:nvPr/>
        </p:nvCxnSpPr>
        <p:spPr>
          <a:xfrm flipH="1" flipV="1">
            <a:off x="7116539" y="585637"/>
            <a:ext cx="823810" cy="1232048"/>
          </a:xfrm>
          <a:prstGeom prst="bentConnector4">
            <a:avLst>
              <a:gd name="adj1" fmla="val -77584"/>
              <a:gd name="adj2" fmla="val 97749"/>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C3BE175-8C3F-439A-8C7A-A5D9E5A7FD70}"/>
              </a:ext>
            </a:extLst>
          </p:cNvPr>
          <p:cNvSpPr txBox="1"/>
          <p:nvPr/>
        </p:nvSpPr>
        <p:spPr>
          <a:xfrm flipH="1">
            <a:off x="7940349" y="1445141"/>
            <a:ext cx="728722" cy="369332"/>
          </a:xfrm>
          <a:prstGeom prst="rect">
            <a:avLst/>
          </a:prstGeom>
          <a:noFill/>
        </p:spPr>
        <p:txBody>
          <a:bodyPr wrap="square" rtlCol="0">
            <a:spAutoFit/>
          </a:bodyPr>
          <a:lstStyle/>
          <a:p>
            <a:r>
              <a:rPr lang="en-IN" dirty="0"/>
              <a:t>Far</a:t>
            </a:r>
          </a:p>
        </p:txBody>
      </p:sp>
      <p:sp>
        <p:nvSpPr>
          <p:cNvPr id="44" name="TextBox 43">
            <a:extLst>
              <a:ext uri="{FF2B5EF4-FFF2-40B4-BE49-F238E27FC236}">
                <a16:creationId xmlns:a16="http://schemas.microsoft.com/office/drawing/2014/main" id="{8A76346B-77F0-4F37-9A61-B909871BBA8C}"/>
              </a:ext>
            </a:extLst>
          </p:cNvPr>
          <p:cNvSpPr txBox="1"/>
          <p:nvPr/>
        </p:nvSpPr>
        <p:spPr>
          <a:xfrm flipH="1">
            <a:off x="5977812" y="2483606"/>
            <a:ext cx="728722" cy="369332"/>
          </a:xfrm>
          <a:prstGeom prst="rect">
            <a:avLst/>
          </a:prstGeom>
          <a:noFill/>
        </p:spPr>
        <p:txBody>
          <a:bodyPr wrap="square" rtlCol="0">
            <a:spAutoFit/>
          </a:bodyPr>
          <a:lstStyle/>
          <a:p>
            <a:r>
              <a:rPr lang="en-IN" dirty="0"/>
              <a:t>Near</a:t>
            </a:r>
          </a:p>
        </p:txBody>
      </p:sp>
      <p:sp>
        <p:nvSpPr>
          <p:cNvPr id="46" name="Rectangle 45">
            <a:extLst>
              <a:ext uri="{FF2B5EF4-FFF2-40B4-BE49-F238E27FC236}">
                <a16:creationId xmlns:a16="http://schemas.microsoft.com/office/drawing/2014/main" id="{37855B5A-8693-4953-869C-E66A039A3302}"/>
              </a:ext>
            </a:extLst>
          </p:cNvPr>
          <p:cNvSpPr/>
          <p:nvPr/>
        </p:nvSpPr>
        <p:spPr>
          <a:xfrm>
            <a:off x="4536620" y="3835593"/>
            <a:ext cx="2943808" cy="801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Switch on camera module &amp; capture iris image</a:t>
            </a:r>
          </a:p>
        </p:txBody>
      </p:sp>
      <p:sp>
        <p:nvSpPr>
          <p:cNvPr id="62" name="Oval 61">
            <a:extLst>
              <a:ext uri="{FF2B5EF4-FFF2-40B4-BE49-F238E27FC236}">
                <a16:creationId xmlns:a16="http://schemas.microsoft.com/office/drawing/2014/main" id="{19C3B81A-9A90-4B1F-88E4-2CA93CF667E9}"/>
              </a:ext>
            </a:extLst>
          </p:cNvPr>
          <p:cNvSpPr/>
          <p:nvPr/>
        </p:nvSpPr>
        <p:spPr>
          <a:xfrm>
            <a:off x="4281387" y="5927130"/>
            <a:ext cx="3454273" cy="889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Iris image can be downloaded from web server link </a:t>
            </a:r>
          </a:p>
        </p:txBody>
      </p:sp>
      <p:cxnSp>
        <p:nvCxnSpPr>
          <p:cNvPr id="64" name="Straight Arrow Connector 63">
            <a:extLst>
              <a:ext uri="{FF2B5EF4-FFF2-40B4-BE49-F238E27FC236}">
                <a16:creationId xmlns:a16="http://schemas.microsoft.com/office/drawing/2014/main" id="{F7E310E1-F077-42D5-A364-A2B3AB0889C0}"/>
              </a:ext>
            </a:extLst>
          </p:cNvPr>
          <p:cNvCxnSpPr>
            <a:cxnSpLocks/>
            <a:stCxn id="10" idx="2"/>
            <a:endCxn id="10" idx="2"/>
          </p:cNvCxnSpPr>
          <p:nvPr/>
        </p:nvCxnSpPr>
        <p:spPr>
          <a:xfrm>
            <a:off x="6008524" y="568208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1188D96-EE41-438D-A8ED-AB66B66B0EB2}"/>
              </a:ext>
            </a:extLst>
          </p:cNvPr>
          <p:cNvCxnSpPr>
            <a:cxnSpLocks/>
            <a:stCxn id="10" idx="2"/>
            <a:endCxn id="62" idx="0"/>
          </p:cNvCxnSpPr>
          <p:nvPr/>
        </p:nvCxnSpPr>
        <p:spPr>
          <a:xfrm>
            <a:off x="6008524" y="5682083"/>
            <a:ext cx="0" cy="24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911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E8E18-8C27-4590-AA2F-AF0D9834C3D4}"/>
              </a:ext>
            </a:extLst>
          </p:cNvPr>
          <p:cNvSpPr>
            <a:spLocks noGrp="1"/>
          </p:cNvSpPr>
          <p:nvPr>
            <p:ph type="title"/>
          </p:nvPr>
        </p:nvSpPr>
        <p:spPr>
          <a:xfrm>
            <a:off x="2231135" y="404856"/>
            <a:ext cx="7729728" cy="1188720"/>
          </a:xfrm>
        </p:spPr>
        <p:txBody>
          <a:bodyPr/>
          <a:lstStyle/>
          <a:p>
            <a:r>
              <a:rPr lang="en-IN" dirty="0"/>
              <a:t>Circuit Diagram</a:t>
            </a:r>
          </a:p>
        </p:txBody>
      </p:sp>
      <p:pic>
        <p:nvPicPr>
          <p:cNvPr id="5" name="Content Placeholder 4">
            <a:extLst>
              <a:ext uri="{FF2B5EF4-FFF2-40B4-BE49-F238E27FC236}">
                <a16:creationId xmlns:a16="http://schemas.microsoft.com/office/drawing/2014/main" id="{746C3470-CDA7-4B57-A33B-FDBE3A7AE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4155" y="2034280"/>
            <a:ext cx="8752114" cy="4002626"/>
          </a:xfrm>
        </p:spPr>
      </p:pic>
    </p:spTree>
    <p:extLst>
      <p:ext uri="{BB962C8B-B14F-4D97-AF65-F5344CB8AC3E}">
        <p14:creationId xmlns:p14="http://schemas.microsoft.com/office/powerpoint/2010/main" val="540281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A5B75-3FC2-468D-8ADE-314E68867990}"/>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68EBC318-978D-40C2-8F82-74CCEE4683BB}"/>
              </a:ext>
            </a:extLst>
          </p:cNvPr>
          <p:cNvSpPr>
            <a:spLocks noGrp="1"/>
          </p:cNvSpPr>
          <p:nvPr>
            <p:ph sz="half" idx="1"/>
          </p:nvPr>
        </p:nvSpPr>
        <p:spPr/>
        <p:txBody>
          <a:bodyPr/>
          <a:lstStyle/>
          <a:p>
            <a:pPr marL="0" indent="0" algn="ctr">
              <a:buNone/>
            </a:pPr>
            <a:r>
              <a:rPr lang="en-US" b="1" dirty="0">
                <a:solidFill>
                  <a:srgbClr val="00B0F0"/>
                </a:solidFill>
              </a:rPr>
              <a:t>8 channel Freedom Control</a:t>
            </a:r>
            <a:endParaRPr lang="en-IN" dirty="0">
              <a:solidFill>
                <a:srgbClr val="00B0F0"/>
              </a:solidFill>
            </a:endParaRPr>
          </a:p>
          <a:p>
            <a:endParaRPr lang="en-IN" dirty="0"/>
          </a:p>
        </p:txBody>
      </p:sp>
      <p:sp>
        <p:nvSpPr>
          <p:cNvPr id="4" name="Content Placeholder 3">
            <a:extLst>
              <a:ext uri="{FF2B5EF4-FFF2-40B4-BE49-F238E27FC236}">
                <a16:creationId xmlns:a16="http://schemas.microsoft.com/office/drawing/2014/main" id="{24E47F71-194B-4C99-A045-26308FB3B128}"/>
              </a:ext>
            </a:extLst>
          </p:cNvPr>
          <p:cNvSpPr>
            <a:spLocks noGrp="1"/>
          </p:cNvSpPr>
          <p:nvPr>
            <p:ph sz="half" idx="2"/>
          </p:nvPr>
        </p:nvSpPr>
        <p:spPr/>
        <p:txBody>
          <a:bodyPr/>
          <a:lstStyle/>
          <a:p>
            <a:pPr marL="0" indent="0" algn="ctr">
              <a:buNone/>
            </a:pPr>
            <a:r>
              <a:rPr lang="en-US" b="1" dirty="0">
                <a:solidFill>
                  <a:srgbClr val="FF0000"/>
                </a:solidFill>
              </a:rPr>
              <a:t>Mobile App Control</a:t>
            </a:r>
            <a:endParaRPr lang="en-IN" dirty="0">
              <a:solidFill>
                <a:srgbClr val="FF0000"/>
              </a:solidFill>
            </a:endParaRPr>
          </a:p>
          <a:p>
            <a:endParaRPr lang="en-IN" dirty="0"/>
          </a:p>
        </p:txBody>
      </p:sp>
      <p:pic>
        <p:nvPicPr>
          <p:cNvPr id="5" name="Picture 4">
            <a:extLst>
              <a:ext uri="{FF2B5EF4-FFF2-40B4-BE49-F238E27FC236}">
                <a16:creationId xmlns:a16="http://schemas.microsoft.com/office/drawing/2014/main" id="{EFC16446-8A86-4BEF-9F6B-3ADE0B04F90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466" y="3153598"/>
            <a:ext cx="5471128" cy="3101981"/>
          </a:xfrm>
          <a:prstGeom prst="rect">
            <a:avLst/>
          </a:prstGeom>
          <a:noFill/>
          <a:ln>
            <a:noFill/>
          </a:ln>
        </p:spPr>
      </p:pic>
      <p:sp>
        <p:nvSpPr>
          <p:cNvPr id="7" name="TextBox 6">
            <a:extLst>
              <a:ext uri="{FF2B5EF4-FFF2-40B4-BE49-F238E27FC236}">
                <a16:creationId xmlns:a16="http://schemas.microsoft.com/office/drawing/2014/main" id="{069F263B-5FFB-424B-9642-4285AE1B861F}"/>
              </a:ext>
            </a:extLst>
          </p:cNvPr>
          <p:cNvSpPr txBox="1"/>
          <p:nvPr/>
        </p:nvSpPr>
        <p:spPr>
          <a:xfrm flipH="1">
            <a:off x="1855857" y="6333070"/>
            <a:ext cx="5757922" cy="646331"/>
          </a:xfrm>
          <a:prstGeom prst="rect">
            <a:avLst/>
          </a:prstGeom>
          <a:noFill/>
        </p:spPr>
        <p:txBody>
          <a:bodyPr wrap="square" rtlCol="0">
            <a:spAutoFit/>
          </a:bodyPr>
          <a:lstStyle/>
          <a:p>
            <a:r>
              <a:rPr lang="en-US" dirty="0"/>
              <a:t>Switching Individual channel</a:t>
            </a:r>
            <a:endParaRPr lang="en-IN" dirty="0"/>
          </a:p>
          <a:p>
            <a:endParaRPr lang="en-IN" dirty="0"/>
          </a:p>
        </p:txBody>
      </p:sp>
      <p:pic>
        <p:nvPicPr>
          <p:cNvPr id="8" name="Picture 7" descr="WhatsApp Image 2019-04-21 at 11.27.52 PM">
            <a:extLst>
              <a:ext uri="{FF2B5EF4-FFF2-40B4-BE49-F238E27FC236}">
                <a16:creationId xmlns:a16="http://schemas.microsoft.com/office/drawing/2014/main" id="{A6B59EB3-8272-458C-972A-3F29C6FF5FC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53040" y="3153597"/>
            <a:ext cx="3210633" cy="3101981"/>
          </a:xfrm>
          <a:prstGeom prst="rect">
            <a:avLst/>
          </a:prstGeom>
          <a:noFill/>
          <a:ln>
            <a:noFill/>
          </a:ln>
        </p:spPr>
      </p:pic>
      <p:sp>
        <p:nvSpPr>
          <p:cNvPr id="9" name="TextBox 8">
            <a:extLst>
              <a:ext uri="{FF2B5EF4-FFF2-40B4-BE49-F238E27FC236}">
                <a16:creationId xmlns:a16="http://schemas.microsoft.com/office/drawing/2014/main" id="{7B17CC72-678C-4E61-9F18-B02657F03810}"/>
              </a:ext>
            </a:extLst>
          </p:cNvPr>
          <p:cNvSpPr txBox="1"/>
          <p:nvPr/>
        </p:nvSpPr>
        <p:spPr>
          <a:xfrm>
            <a:off x="7958668" y="6333070"/>
            <a:ext cx="2649894" cy="369332"/>
          </a:xfrm>
          <a:prstGeom prst="rect">
            <a:avLst/>
          </a:prstGeom>
          <a:noFill/>
        </p:spPr>
        <p:txBody>
          <a:bodyPr wrap="square" rtlCol="0">
            <a:spAutoFit/>
          </a:bodyPr>
          <a:lstStyle/>
          <a:p>
            <a:r>
              <a:rPr lang="en-US" dirty="0"/>
              <a:t>Mobile app</a:t>
            </a:r>
            <a:endParaRPr lang="en-IN" dirty="0"/>
          </a:p>
        </p:txBody>
      </p:sp>
    </p:spTree>
    <p:extLst>
      <p:ext uri="{BB962C8B-B14F-4D97-AF65-F5344CB8AC3E}">
        <p14:creationId xmlns:p14="http://schemas.microsoft.com/office/powerpoint/2010/main" val="539383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A5B75-3FC2-468D-8ADE-314E68867990}"/>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68EBC318-978D-40C2-8F82-74CCEE4683BB}"/>
              </a:ext>
            </a:extLst>
          </p:cNvPr>
          <p:cNvSpPr>
            <a:spLocks noGrp="1"/>
          </p:cNvSpPr>
          <p:nvPr>
            <p:ph sz="half" idx="1"/>
          </p:nvPr>
        </p:nvSpPr>
        <p:spPr/>
        <p:txBody>
          <a:bodyPr/>
          <a:lstStyle/>
          <a:p>
            <a:pPr marL="0" indent="0" algn="ctr">
              <a:buNone/>
            </a:pPr>
            <a:r>
              <a:rPr lang="en-US" b="1" dirty="0">
                <a:solidFill>
                  <a:srgbClr val="FF0000"/>
                </a:solidFill>
              </a:rPr>
              <a:t>Time scheduling</a:t>
            </a:r>
            <a:endParaRPr lang="en-IN" dirty="0">
              <a:solidFill>
                <a:srgbClr val="FF0000"/>
              </a:solidFill>
            </a:endParaRPr>
          </a:p>
          <a:p>
            <a:endParaRPr lang="en-IN" dirty="0"/>
          </a:p>
        </p:txBody>
      </p:sp>
      <p:sp>
        <p:nvSpPr>
          <p:cNvPr id="4" name="Content Placeholder 3">
            <a:extLst>
              <a:ext uri="{FF2B5EF4-FFF2-40B4-BE49-F238E27FC236}">
                <a16:creationId xmlns:a16="http://schemas.microsoft.com/office/drawing/2014/main" id="{24E47F71-194B-4C99-A045-26308FB3B128}"/>
              </a:ext>
            </a:extLst>
          </p:cNvPr>
          <p:cNvSpPr>
            <a:spLocks noGrp="1"/>
          </p:cNvSpPr>
          <p:nvPr>
            <p:ph sz="half" idx="2"/>
          </p:nvPr>
        </p:nvSpPr>
        <p:spPr/>
        <p:txBody>
          <a:bodyPr/>
          <a:lstStyle/>
          <a:p>
            <a:pPr marL="0" indent="0" algn="ctr">
              <a:buNone/>
            </a:pPr>
            <a:r>
              <a:rPr lang="en-US" b="1" dirty="0">
                <a:solidFill>
                  <a:srgbClr val="00B0F0"/>
                </a:solidFill>
              </a:rPr>
              <a:t>Group Control</a:t>
            </a:r>
            <a:endParaRPr lang="en-IN" dirty="0">
              <a:solidFill>
                <a:srgbClr val="00B0F0"/>
              </a:solidFill>
            </a:endParaRPr>
          </a:p>
          <a:p>
            <a:endParaRPr lang="en-IN" dirty="0"/>
          </a:p>
        </p:txBody>
      </p:sp>
      <p:pic>
        <p:nvPicPr>
          <p:cNvPr id="5" name="Picture 4" descr="WhatsApp Image 2019-04-21 at 11.48.53 PM">
            <a:extLst>
              <a:ext uri="{FF2B5EF4-FFF2-40B4-BE49-F238E27FC236}">
                <a16:creationId xmlns:a16="http://schemas.microsoft.com/office/drawing/2014/main" id="{040A52BF-F4BA-4416-A730-4942F7BB77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31136" y="3115698"/>
            <a:ext cx="3012667" cy="3108960"/>
          </a:xfrm>
          <a:prstGeom prst="rect">
            <a:avLst/>
          </a:prstGeom>
          <a:noFill/>
          <a:ln>
            <a:noFill/>
          </a:ln>
        </p:spPr>
      </p:pic>
      <p:sp>
        <p:nvSpPr>
          <p:cNvPr id="6" name="TextBox 5">
            <a:extLst>
              <a:ext uri="{FF2B5EF4-FFF2-40B4-BE49-F238E27FC236}">
                <a16:creationId xmlns:a16="http://schemas.microsoft.com/office/drawing/2014/main" id="{33FCF5BB-016E-450A-BD42-2966097641D7}"/>
              </a:ext>
            </a:extLst>
          </p:cNvPr>
          <p:cNvSpPr txBox="1"/>
          <p:nvPr/>
        </p:nvSpPr>
        <p:spPr>
          <a:xfrm>
            <a:off x="2453952" y="6332980"/>
            <a:ext cx="2870016" cy="369332"/>
          </a:xfrm>
          <a:prstGeom prst="rect">
            <a:avLst/>
          </a:prstGeom>
          <a:noFill/>
        </p:spPr>
        <p:txBody>
          <a:bodyPr wrap="none" rtlCol="0">
            <a:spAutoFit/>
          </a:bodyPr>
          <a:lstStyle/>
          <a:p>
            <a:r>
              <a:rPr lang="en-IN" dirty="0"/>
              <a:t>Time scheduling for switch 8</a:t>
            </a:r>
          </a:p>
        </p:txBody>
      </p:sp>
      <p:pic>
        <p:nvPicPr>
          <p:cNvPr id="7" name="Picture 6" descr="WhatsApp Image 2019-04-22 at 12.00.57 AM">
            <a:extLst>
              <a:ext uri="{FF2B5EF4-FFF2-40B4-BE49-F238E27FC236}">
                <a16:creationId xmlns:a16="http://schemas.microsoft.com/office/drawing/2014/main" id="{D3267E16-12EC-4E1B-B830-FA5823D21C2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1063" y="3156525"/>
            <a:ext cx="3413760" cy="2955026"/>
          </a:xfrm>
          <a:prstGeom prst="rect">
            <a:avLst/>
          </a:prstGeom>
          <a:noFill/>
          <a:ln>
            <a:noFill/>
          </a:ln>
        </p:spPr>
      </p:pic>
      <p:sp>
        <p:nvSpPr>
          <p:cNvPr id="8" name="TextBox 7">
            <a:extLst>
              <a:ext uri="{FF2B5EF4-FFF2-40B4-BE49-F238E27FC236}">
                <a16:creationId xmlns:a16="http://schemas.microsoft.com/office/drawing/2014/main" id="{4E5B5597-3285-4FD7-AC7A-61D0A702019D}"/>
              </a:ext>
            </a:extLst>
          </p:cNvPr>
          <p:cNvSpPr txBox="1"/>
          <p:nvPr/>
        </p:nvSpPr>
        <p:spPr>
          <a:xfrm>
            <a:off x="7640358" y="6224658"/>
            <a:ext cx="2097690" cy="369332"/>
          </a:xfrm>
          <a:prstGeom prst="rect">
            <a:avLst/>
          </a:prstGeom>
          <a:noFill/>
        </p:spPr>
        <p:txBody>
          <a:bodyPr wrap="none" rtlCol="0">
            <a:spAutoFit/>
          </a:bodyPr>
          <a:lstStyle/>
          <a:p>
            <a:r>
              <a:rPr lang="en-IN" dirty="0"/>
              <a:t>Desktop lamp group</a:t>
            </a:r>
          </a:p>
        </p:txBody>
      </p:sp>
    </p:spTree>
    <p:extLst>
      <p:ext uri="{BB962C8B-B14F-4D97-AF65-F5344CB8AC3E}">
        <p14:creationId xmlns:p14="http://schemas.microsoft.com/office/powerpoint/2010/main" val="2093811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044B-224F-41CF-9E81-35E0388BDD3D}"/>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7BE1A856-4A39-45F3-876B-5498D621E0BD}"/>
              </a:ext>
            </a:extLst>
          </p:cNvPr>
          <p:cNvSpPr>
            <a:spLocks noGrp="1"/>
          </p:cNvSpPr>
          <p:nvPr>
            <p:ph idx="1"/>
          </p:nvPr>
        </p:nvSpPr>
        <p:spPr>
          <a:xfrm>
            <a:off x="1091681" y="2638044"/>
            <a:ext cx="9862457" cy="3510829"/>
          </a:xfrm>
        </p:spPr>
        <p:txBody>
          <a:bodyPr>
            <a:normAutofit/>
          </a:bodyPr>
          <a:lstStyle/>
          <a:p>
            <a:pPr marL="0" indent="0" algn="ctr">
              <a:buNone/>
            </a:pPr>
            <a:r>
              <a:rPr lang="en-US" dirty="0"/>
              <a:t>The recent trend in technology has given rise a whole new world of digital voice assistants(DVA) viz. Siri, Google assistant and Alexa. These devices can be used to perform and automate tasks like booking tickets, playing songs and setting alarms. With the simultaneous rapid rise of Internet of things and the fact that these devices are cloud based makes it a match made in heaven for these devices to be used for IoT application. One such application where DVAs can be employed is voice and remote control of switch &amp; plug boards. With technology as a brush and our human mind as a canvas, this project aims at painting the picture for a future where switch boards can be controlled with voice when in vicinity and with mobile application over the internet when very far apart. The projects aim at creating a 8 channel switch board which can be controlled with voice and app , along with features of group controlling of switches and time scheduling for reducing power consumption and safety</a:t>
            </a:r>
            <a:endParaRPr lang="en-IN" dirty="0"/>
          </a:p>
        </p:txBody>
      </p:sp>
    </p:spTree>
    <p:extLst>
      <p:ext uri="{BB962C8B-B14F-4D97-AF65-F5344CB8AC3E}">
        <p14:creationId xmlns:p14="http://schemas.microsoft.com/office/powerpoint/2010/main" val="1001458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1A55-A8D3-405F-A616-F9E636DA5C84}"/>
              </a:ext>
            </a:extLst>
          </p:cNvPr>
          <p:cNvSpPr>
            <a:spLocks noGrp="1"/>
          </p:cNvSpPr>
          <p:nvPr>
            <p:ph type="title"/>
          </p:nvPr>
        </p:nvSpPr>
        <p:spPr/>
        <p:txBody>
          <a:bodyPr/>
          <a:lstStyle/>
          <a:p>
            <a:r>
              <a:rPr lang="en-IN" dirty="0"/>
              <a:t>DEMONSTRATION VIDEO</a:t>
            </a:r>
          </a:p>
        </p:txBody>
      </p:sp>
      <p:pic>
        <p:nvPicPr>
          <p:cNvPr id="4" name="VID_20190421_200102_2">
            <a:hlinkClick r:id="" action="ppaction://media"/>
            <a:extLst>
              <a:ext uri="{FF2B5EF4-FFF2-40B4-BE49-F238E27FC236}">
                <a16:creationId xmlns:a16="http://schemas.microsoft.com/office/drawing/2014/main" id="{57FA76F8-2BDB-4699-B7A4-97BCD9EE64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48755" y="2278966"/>
            <a:ext cx="8005666" cy="4345769"/>
          </a:xfrm>
        </p:spPr>
      </p:pic>
    </p:spTree>
    <p:extLst>
      <p:ext uri="{BB962C8B-B14F-4D97-AF65-F5344CB8AC3E}">
        <p14:creationId xmlns:p14="http://schemas.microsoft.com/office/powerpoint/2010/main" val="281813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7508-B7B4-4C44-9207-B7DB36900281}"/>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F45A53FE-1844-4861-A90B-5E9FBB344482}"/>
              </a:ext>
            </a:extLst>
          </p:cNvPr>
          <p:cNvSpPr>
            <a:spLocks noGrp="1"/>
          </p:cNvSpPr>
          <p:nvPr>
            <p:ph idx="1"/>
          </p:nvPr>
        </p:nvSpPr>
        <p:spPr>
          <a:xfrm>
            <a:off x="1296955" y="2638044"/>
            <a:ext cx="9358603" cy="3818740"/>
          </a:xfrm>
        </p:spPr>
        <p:txBody>
          <a:bodyPr>
            <a:normAutofit fontScale="85000" lnSpcReduction="10000"/>
          </a:bodyPr>
          <a:lstStyle/>
          <a:p>
            <a:pPr lvl="0"/>
            <a:r>
              <a:rPr lang="en-US" dirty="0"/>
              <a:t>It can be used in sync with </a:t>
            </a:r>
            <a:r>
              <a:rPr lang="en-US" dirty="0">
                <a:solidFill>
                  <a:srgbClr val="00B0F0"/>
                </a:solidFill>
              </a:rPr>
              <a:t>home automation</a:t>
            </a:r>
            <a:r>
              <a:rPr lang="en-US" dirty="0"/>
              <a:t> as a house has many switches and plugs.</a:t>
            </a:r>
            <a:endParaRPr lang="en-IN" dirty="0"/>
          </a:p>
          <a:p>
            <a:pPr lvl="0"/>
            <a:r>
              <a:rPr lang="en-US" dirty="0"/>
              <a:t>This project is a boon for </a:t>
            </a:r>
            <a:r>
              <a:rPr lang="en-US" dirty="0">
                <a:solidFill>
                  <a:srgbClr val="FF0000"/>
                </a:solidFill>
              </a:rPr>
              <a:t>visually impaired and physically challenged </a:t>
            </a:r>
            <a:r>
              <a:rPr lang="en-US" dirty="0"/>
              <a:t>people, for whom it is inconvenient to perform the task of switching on or off of plugs.</a:t>
            </a:r>
            <a:endParaRPr lang="en-IN" dirty="0"/>
          </a:p>
          <a:p>
            <a:pPr lvl="0"/>
            <a:r>
              <a:rPr lang="en-US" dirty="0"/>
              <a:t>It can be used to control switches in industrial units, where the </a:t>
            </a:r>
            <a:r>
              <a:rPr lang="en-US" dirty="0">
                <a:solidFill>
                  <a:srgbClr val="00B0F0"/>
                </a:solidFill>
              </a:rPr>
              <a:t>switch boards</a:t>
            </a:r>
            <a:r>
              <a:rPr lang="en-US" dirty="0"/>
              <a:t> are located at </a:t>
            </a:r>
            <a:r>
              <a:rPr lang="en-US" dirty="0">
                <a:solidFill>
                  <a:srgbClr val="00B0F0"/>
                </a:solidFill>
              </a:rPr>
              <a:t>inaccessible locations.</a:t>
            </a:r>
            <a:r>
              <a:rPr lang="en-US" dirty="0"/>
              <a:t> Since the project can control the switches remotely through voice and app, it can conveniently used</a:t>
            </a:r>
            <a:endParaRPr lang="en-IN" dirty="0"/>
          </a:p>
          <a:p>
            <a:pPr lvl="0"/>
            <a:r>
              <a:rPr lang="en-US" dirty="0"/>
              <a:t>It can be used in offices where a supervisor is in charge of electrical switches. This project will give a </a:t>
            </a:r>
            <a:r>
              <a:rPr lang="en-US" dirty="0">
                <a:solidFill>
                  <a:srgbClr val="FF0000"/>
                </a:solidFill>
              </a:rPr>
              <a:t>centralized hub to control and monitor</a:t>
            </a:r>
            <a:r>
              <a:rPr lang="en-US" dirty="0"/>
              <a:t> the switches in an institution</a:t>
            </a:r>
            <a:endParaRPr lang="en-IN" dirty="0"/>
          </a:p>
          <a:p>
            <a:pPr lvl="0"/>
            <a:r>
              <a:rPr lang="en-US" dirty="0"/>
              <a:t>The scheduling option, which offers to switch on a plug for a specified time can prove to be very crucial for </a:t>
            </a:r>
            <a:r>
              <a:rPr lang="en-US" dirty="0">
                <a:solidFill>
                  <a:srgbClr val="00B0F0"/>
                </a:solidFill>
              </a:rPr>
              <a:t>saving power consumption.</a:t>
            </a:r>
            <a:r>
              <a:rPr lang="en-US" dirty="0"/>
              <a:t> </a:t>
            </a:r>
            <a:endParaRPr lang="en-IN" dirty="0"/>
          </a:p>
          <a:p>
            <a:pPr lvl="0"/>
            <a:r>
              <a:rPr lang="en-US" dirty="0"/>
              <a:t>The </a:t>
            </a:r>
            <a:r>
              <a:rPr lang="en-US" dirty="0">
                <a:solidFill>
                  <a:srgbClr val="FF0000"/>
                </a:solidFill>
              </a:rPr>
              <a:t>scheduling</a:t>
            </a:r>
            <a:r>
              <a:rPr lang="en-US" dirty="0"/>
              <a:t> option can also be used in scenarios with </a:t>
            </a:r>
            <a:r>
              <a:rPr lang="en-US" dirty="0">
                <a:solidFill>
                  <a:srgbClr val="FF0000"/>
                </a:solidFill>
              </a:rPr>
              <a:t>time constraints</a:t>
            </a:r>
            <a:r>
              <a:rPr lang="en-US" dirty="0"/>
              <a:t>. For example, it can be used to turn on a computer being used for exam for a specified amount of time </a:t>
            </a:r>
            <a:endParaRPr lang="en-IN" dirty="0"/>
          </a:p>
          <a:p>
            <a:pPr lvl="0"/>
            <a:r>
              <a:rPr lang="en-US" dirty="0"/>
              <a:t>The project makes it easier for monitoring and </a:t>
            </a:r>
            <a:r>
              <a:rPr lang="en-US" dirty="0">
                <a:solidFill>
                  <a:srgbClr val="00B0F0"/>
                </a:solidFill>
              </a:rPr>
              <a:t>finding faults</a:t>
            </a:r>
            <a:r>
              <a:rPr lang="en-US" dirty="0"/>
              <a:t> if any in the switch system of a place, particularly the ones with huge number of switches, since all the switches are either numbered or have names, which makes it easier to finding faults.</a:t>
            </a:r>
            <a:endParaRPr lang="en-IN" dirty="0"/>
          </a:p>
          <a:p>
            <a:endParaRPr lang="en-IN" dirty="0"/>
          </a:p>
          <a:p>
            <a:endParaRPr lang="en-IN" dirty="0"/>
          </a:p>
        </p:txBody>
      </p:sp>
    </p:spTree>
    <p:extLst>
      <p:ext uri="{BB962C8B-B14F-4D97-AF65-F5344CB8AC3E}">
        <p14:creationId xmlns:p14="http://schemas.microsoft.com/office/powerpoint/2010/main" val="1495606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A7DEC-F09E-4B98-A156-3AB2C6E1F6B1}"/>
              </a:ext>
            </a:extLst>
          </p:cNvPr>
          <p:cNvSpPr>
            <a:spLocks noGrp="1"/>
          </p:cNvSpPr>
          <p:nvPr>
            <p:ph type="title"/>
          </p:nvPr>
        </p:nvSpPr>
        <p:spPr/>
        <p:txBody>
          <a:bodyPr/>
          <a:lstStyle/>
          <a:p>
            <a:r>
              <a:rPr lang="en-IN" dirty="0"/>
              <a:t>ADVANTAGES</a:t>
            </a:r>
          </a:p>
        </p:txBody>
      </p:sp>
      <p:sp>
        <p:nvSpPr>
          <p:cNvPr id="3" name="Content Placeholder 2">
            <a:extLst>
              <a:ext uri="{FF2B5EF4-FFF2-40B4-BE49-F238E27FC236}">
                <a16:creationId xmlns:a16="http://schemas.microsoft.com/office/drawing/2014/main" id="{7E3108C3-7FF4-478F-A18D-C7E984AE7304}"/>
              </a:ext>
            </a:extLst>
          </p:cNvPr>
          <p:cNvSpPr>
            <a:spLocks noGrp="1"/>
          </p:cNvSpPr>
          <p:nvPr>
            <p:ph idx="1"/>
          </p:nvPr>
        </p:nvSpPr>
        <p:spPr>
          <a:xfrm>
            <a:off x="2231135" y="2638044"/>
            <a:ext cx="8163167" cy="3255264"/>
          </a:xfrm>
        </p:spPr>
        <p:txBody>
          <a:bodyPr>
            <a:normAutofit fontScale="92500"/>
          </a:bodyPr>
          <a:lstStyle/>
          <a:p>
            <a:pPr lvl="0"/>
            <a:r>
              <a:rPr lang="en-US" dirty="0"/>
              <a:t>The project can monitor the state of switches and with scheduling, it can be a precursor for </a:t>
            </a:r>
            <a:r>
              <a:rPr lang="en-US" dirty="0">
                <a:solidFill>
                  <a:srgbClr val="FF0000"/>
                </a:solidFill>
              </a:rPr>
              <a:t>reducing the power consumptions</a:t>
            </a:r>
          </a:p>
          <a:p>
            <a:pPr lvl="0"/>
            <a:r>
              <a:rPr lang="en-IN" dirty="0"/>
              <a:t>Remote switching of plug offers </a:t>
            </a:r>
            <a:r>
              <a:rPr lang="en-IN" dirty="0">
                <a:solidFill>
                  <a:srgbClr val="00B0F0"/>
                </a:solidFill>
              </a:rPr>
              <a:t>safety</a:t>
            </a:r>
            <a:r>
              <a:rPr lang="en-IN" dirty="0"/>
              <a:t> and protection in case there is any </a:t>
            </a:r>
          </a:p>
          <a:p>
            <a:pPr lvl="0"/>
            <a:r>
              <a:rPr lang="en-US" dirty="0"/>
              <a:t>The switches and groups can be named according to the user’s </a:t>
            </a:r>
            <a:r>
              <a:rPr lang="en-US" dirty="0">
                <a:solidFill>
                  <a:srgbClr val="FF0000"/>
                </a:solidFill>
              </a:rPr>
              <a:t>choice and convenience</a:t>
            </a:r>
            <a:r>
              <a:rPr lang="en-US" dirty="0"/>
              <a:t>.</a:t>
            </a:r>
            <a:endParaRPr lang="en-IN" dirty="0"/>
          </a:p>
          <a:p>
            <a:pPr lvl="0"/>
            <a:r>
              <a:rPr lang="en-US" dirty="0"/>
              <a:t>It is </a:t>
            </a:r>
            <a:r>
              <a:rPr lang="en-US" dirty="0">
                <a:solidFill>
                  <a:srgbClr val="FF0000"/>
                </a:solidFill>
              </a:rPr>
              <a:t>easy to scale up</a:t>
            </a:r>
            <a:r>
              <a:rPr lang="en-US" dirty="0"/>
              <a:t> the device since adding new board would only require relays and a microcontroller. The same app and </a:t>
            </a:r>
            <a:r>
              <a:rPr lang="en-US" dirty="0" err="1"/>
              <a:t>alexa</a:t>
            </a:r>
            <a:r>
              <a:rPr lang="en-US" dirty="0"/>
              <a:t> echo dot can handle the scaled-up versions</a:t>
            </a:r>
            <a:endParaRPr lang="en-IN" dirty="0"/>
          </a:p>
          <a:p>
            <a:pPr lvl="0"/>
            <a:r>
              <a:rPr lang="en-US" dirty="0"/>
              <a:t>The system is </a:t>
            </a:r>
            <a:r>
              <a:rPr lang="en-US" dirty="0">
                <a:solidFill>
                  <a:srgbClr val="00B0F0"/>
                </a:solidFill>
              </a:rPr>
              <a:t>easy to integrate</a:t>
            </a:r>
            <a:r>
              <a:rPr lang="en-US" dirty="0"/>
              <a:t> since it’s a stand-alone device and can be employed for home, office and industrial use</a:t>
            </a:r>
            <a:endParaRPr lang="en-IN" dirty="0"/>
          </a:p>
          <a:p>
            <a:pPr lvl="0"/>
            <a:r>
              <a:rPr lang="en-US" dirty="0"/>
              <a:t>Compared to the products present in the market , this system is </a:t>
            </a:r>
            <a:r>
              <a:rPr lang="en-US" dirty="0">
                <a:solidFill>
                  <a:srgbClr val="FF0000"/>
                </a:solidFill>
              </a:rPr>
              <a:t>cheaper</a:t>
            </a:r>
            <a:r>
              <a:rPr lang="en-US" dirty="0"/>
              <a:t>.</a:t>
            </a:r>
            <a:endParaRPr lang="en-IN" dirty="0"/>
          </a:p>
          <a:p>
            <a:endParaRPr lang="en-IN" dirty="0"/>
          </a:p>
        </p:txBody>
      </p:sp>
    </p:spTree>
    <p:extLst>
      <p:ext uri="{BB962C8B-B14F-4D97-AF65-F5344CB8AC3E}">
        <p14:creationId xmlns:p14="http://schemas.microsoft.com/office/powerpoint/2010/main" val="1929340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1C64-275E-4834-A33C-12E970F8D004}"/>
              </a:ext>
            </a:extLst>
          </p:cNvPr>
          <p:cNvSpPr>
            <a:spLocks noGrp="1"/>
          </p:cNvSpPr>
          <p:nvPr>
            <p:ph type="title"/>
          </p:nvPr>
        </p:nvSpPr>
        <p:spPr/>
        <p:txBody>
          <a:bodyPr/>
          <a:lstStyle/>
          <a:p>
            <a:r>
              <a:rPr lang="en-IN" dirty="0"/>
              <a:t>LIMITATIONS</a:t>
            </a:r>
          </a:p>
        </p:txBody>
      </p:sp>
      <p:sp>
        <p:nvSpPr>
          <p:cNvPr id="3" name="Content Placeholder 2">
            <a:extLst>
              <a:ext uri="{FF2B5EF4-FFF2-40B4-BE49-F238E27FC236}">
                <a16:creationId xmlns:a16="http://schemas.microsoft.com/office/drawing/2014/main" id="{0416DE96-45E1-4DDF-A73C-199D6D7241C0}"/>
              </a:ext>
            </a:extLst>
          </p:cNvPr>
          <p:cNvSpPr>
            <a:spLocks noGrp="1"/>
          </p:cNvSpPr>
          <p:nvPr>
            <p:ph idx="1"/>
          </p:nvPr>
        </p:nvSpPr>
        <p:spPr/>
        <p:txBody>
          <a:bodyPr/>
          <a:lstStyle/>
          <a:p>
            <a:pPr lvl="0"/>
            <a:r>
              <a:rPr lang="en-US" dirty="0"/>
              <a:t>The system is can be compromised by </a:t>
            </a:r>
            <a:r>
              <a:rPr lang="en-US" dirty="0">
                <a:solidFill>
                  <a:srgbClr val="FF0000"/>
                </a:solidFill>
              </a:rPr>
              <a:t>physical access or theft</a:t>
            </a:r>
            <a:endParaRPr lang="en-IN" dirty="0">
              <a:solidFill>
                <a:srgbClr val="FF0000"/>
              </a:solidFill>
            </a:endParaRPr>
          </a:p>
          <a:p>
            <a:pPr lvl="0"/>
            <a:r>
              <a:rPr lang="en-US" dirty="0"/>
              <a:t>The Alexa voice service is susceptible to </a:t>
            </a:r>
            <a:r>
              <a:rPr lang="en-US" dirty="0">
                <a:solidFill>
                  <a:srgbClr val="00B0F0"/>
                </a:solidFill>
              </a:rPr>
              <a:t>relay attacks</a:t>
            </a:r>
            <a:endParaRPr lang="en-IN" dirty="0">
              <a:solidFill>
                <a:srgbClr val="00B0F0"/>
              </a:solidFill>
            </a:endParaRPr>
          </a:p>
          <a:p>
            <a:pPr lvl="0"/>
            <a:r>
              <a:rPr lang="en-US" dirty="0"/>
              <a:t>The commands for voice control are only in English language, which can be a </a:t>
            </a:r>
            <a:r>
              <a:rPr lang="en-US" dirty="0">
                <a:solidFill>
                  <a:srgbClr val="FF0000"/>
                </a:solidFill>
              </a:rPr>
              <a:t>hassle for non-English</a:t>
            </a:r>
            <a:r>
              <a:rPr lang="en-US" dirty="0"/>
              <a:t> speaking users.</a:t>
            </a:r>
            <a:endParaRPr lang="en-IN" dirty="0"/>
          </a:p>
          <a:p>
            <a:endParaRPr lang="en-IN" dirty="0"/>
          </a:p>
        </p:txBody>
      </p:sp>
    </p:spTree>
    <p:extLst>
      <p:ext uri="{BB962C8B-B14F-4D97-AF65-F5344CB8AC3E}">
        <p14:creationId xmlns:p14="http://schemas.microsoft.com/office/powerpoint/2010/main" val="3804749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AA5C-5336-4045-8DEE-C57FFD8FC0D8}"/>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C036713E-4D64-4243-B7F1-054A03EC9FA2}"/>
              </a:ext>
            </a:extLst>
          </p:cNvPr>
          <p:cNvSpPr>
            <a:spLocks noGrp="1"/>
          </p:cNvSpPr>
          <p:nvPr>
            <p:ph idx="1"/>
          </p:nvPr>
        </p:nvSpPr>
        <p:spPr/>
        <p:txBody>
          <a:bodyPr/>
          <a:lstStyle/>
          <a:p>
            <a:r>
              <a:rPr lang="en-IN" dirty="0"/>
              <a:t>Compatibility with </a:t>
            </a:r>
            <a:r>
              <a:rPr lang="en-IN" dirty="0">
                <a:solidFill>
                  <a:srgbClr val="FF0000"/>
                </a:solidFill>
              </a:rPr>
              <a:t>other digital voice assistants</a:t>
            </a:r>
            <a:r>
              <a:rPr lang="en-IN" dirty="0"/>
              <a:t>.</a:t>
            </a:r>
          </a:p>
          <a:p>
            <a:r>
              <a:rPr lang="en-IN" dirty="0">
                <a:solidFill>
                  <a:srgbClr val="00B0F0"/>
                </a:solidFill>
              </a:rPr>
              <a:t>Improved security</a:t>
            </a:r>
            <a:r>
              <a:rPr lang="en-IN" dirty="0"/>
              <a:t> and voice recognition capability</a:t>
            </a:r>
          </a:p>
          <a:p>
            <a:r>
              <a:rPr lang="en-IN" dirty="0"/>
              <a:t>Integration of voice control with </a:t>
            </a:r>
            <a:r>
              <a:rPr lang="en-IN" dirty="0">
                <a:solidFill>
                  <a:srgbClr val="FF0000"/>
                </a:solidFill>
              </a:rPr>
              <a:t>vernacular languages</a:t>
            </a:r>
          </a:p>
        </p:txBody>
      </p:sp>
    </p:spTree>
    <p:extLst>
      <p:ext uri="{BB962C8B-B14F-4D97-AF65-F5344CB8AC3E}">
        <p14:creationId xmlns:p14="http://schemas.microsoft.com/office/powerpoint/2010/main" val="346261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2793-910A-4B5C-944F-7BE8C58847F6}"/>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601776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93F7-CC17-4CDB-8EF6-F9897945BCE0}"/>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2BD268F7-AD36-4965-BBB2-7B1647C12DED}"/>
              </a:ext>
            </a:extLst>
          </p:cNvPr>
          <p:cNvSpPr>
            <a:spLocks noGrp="1"/>
          </p:cNvSpPr>
          <p:nvPr>
            <p:ph idx="1"/>
          </p:nvPr>
        </p:nvSpPr>
        <p:spPr>
          <a:xfrm>
            <a:off x="2231136" y="2638044"/>
            <a:ext cx="7729728" cy="3482838"/>
          </a:xfrm>
        </p:spPr>
        <p:txBody>
          <a:bodyPr>
            <a:normAutofit fontScale="55000" lnSpcReduction="20000"/>
          </a:bodyPr>
          <a:lstStyle/>
          <a:p>
            <a:r>
              <a:rPr lang="en-IN" dirty="0"/>
              <a:t>Prof B.P Kulkarni, Aniket V Joshi, Vaibhav V Jadhav, </a:t>
            </a:r>
            <a:r>
              <a:rPr lang="en-IN" dirty="0" err="1"/>
              <a:t>Akshaykumar</a:t>
            </a:r>
            <a:r>
              <a:rPr lang="en-IN" dirty="0"/>
              <a:t> T </a:t>
            </a:r>
            <a:r>
              <a:rPr lang="en-IN" dirty="0" err="1"/>
              <a:t>Dhamange</a:t>
            </a:r>
            <a:r>
              <a:rPr lang="en-IN" dirty="0"/>
              <a:t>, “IoT Based Home Automation Using Raspberry PI”, International Journal of Innovative Studies in Sciences and Engineering Technology, Vol. 3 Issue 4 April 2017.</a:t>
            </a:r>
          </a:p>
          <a:p>
            <a:r>
              <a:rPr lang="en-IN" dirty="0"/>
              <a:t> </a:t>
            </a:r>
            <a:r>
              <a:rPr lang="en-IN" dirty="0" err="1"/>
              <a:t>J.Chandramohan</a:t>
            </a:r>
            <a:r>
              <a:rPr lang="en-IN" dirty="0"/>
              <a:t>, </a:t>
            </a:r>
            <a:r>
              <a:rPr lang="en-IN" dirty="0" err="1"/>
              <a:t>R.Nagarajan</a:t>
            </a:r>
            <a:r>
              <a:rPr lang="en-IN" dirty="0"/>
              <a:t>, </a:t>
            </a:r>
            <a:r>
              <a:rPr lang="en-IN" dirty="0" err="1"/>
              <a:t>K.Satheeshkumar</a:t>
            </a:r>
            <a:r>
              <a:rPr lang="en-IN" dirty="0"/>
              <a:t>, </a:t>
            </a:r>
            <a:r>
              <a:rPr lang="en-IN" dirty="0" err="1"/>
              <a:t>N.Ajithkumar</a:t>
            </a:r>
            <a:r>
              <a:rPr lang="en-IN" dirty="0"/>
              <a:t>, </a:t>
            </a:r>
            <a:r>
              <a:rPr lang="en-IN" dirty="0" err="1"/>
              <a:t>P.A.Gopinath</a:t>
            </a:r>
            <a:r>
              <a:rPr lang="en-IN" dirty="0"/>
              <a:t>, S.Ranjithkumar6, “Intelligent Smart Home Automation and Security System Using Arduino and Wi-fi”, International Journal Of Engineering And Computer Science, Vol. 6 Issue 3 March 2017</a:t>
            </a:r>
          </a:p>
          <a:p>
            <a:r>
              <a:rPr lang="en-IN" dirty="0"/>
              <a:t> Tatjana Eric, Sandra Ivanovic, </a:t>
            </a:r>
            <a:r>
              <a:rPr lang="en-IN" dirty="0" err="1"/>
              <a:t>Suncica</a:t>
            </a:r>
            <a:r>
              <a:rPr lang="en-IN" dirty="0"/>
              <a:t> </a:t>
            </a:r>
            <a:r>
              <a:rPr lang="en-IN" dirty="0" err="1"/>
              <a:t>Milivojsa</a:t>
            </a:r>
            <a:r>
              <a:rPr lang="en-IN" dirty="0"/>
              <a:t>, “Voice control for smart home automation: Evaluation of approaches and possible architectures”, Internet of Things Journal IEEE, Sept 2017 </a:t>
            </a:r>
          </a:p>
          <a:p>
            <a:r>
              <a:rPr lang="en-IN" dirty="0"/>
              <a:t>Kalyani </a:t>
            </a:r>
            <a:r>
              <a:rPr lang="en-IN" dirty="0" err="1"/>
              <a:t>Pampattiwar</a:t>
            </a:r>
            <a:r>
              <a:rPr lang="en-IN" dirty="0"/>
              <a:t>, </a:t>
            </a:r>
            <a:r>
              <a:rPr lang="en-IN" dirty="0" err="1"/>
              <a:t>Mit</a:t>
            </a:r>
            <a:r>
              <a:rPr lang="en-IN" dirty="0"/>
              <a:t> Lakhani, </a:t>
            </a:r>
            <a:r>
              <a:rPr lang="en-IN" dirty="0" err="1"/>
              <a:t>Rinisha</a:t>
            </a:r>
            <a:r>
              <a:rPr lang="en-IN" dirty="0"/>
              <a:t> </a:t>
            </a:r>
            <a:r>
              <a:rPr lang="en-IN" dirty="0" err="1"/>
              <a:t>Marar</a:t>
            </a:r>
            <a:r>
              <a:rPr lang="en-IN" dirty="0"/>
              <a:t> and Rhea Menon, “Home Automation using Raspberry Pi controlled via an Android Application”, International Journal of Current Engineering and Technology, 2017 </a:t>
            </a:r>
          </a:p>
          <a:p>
            <a:r>
              <a:rPr lang="en-IN" dirty="0"/>
              <a:t>Shivani V </a:t>
            </a:r>
            <a:r>
              <a:rPr lang="en-IN" dirty="0" err="1"/>
              <a:t>Devoor</a:t>
            </a:r>
            <a:r>
              <a:rPr lang="en-IN" dirty="0"/>
              <a:t>, Syed Sha Qutub &amp; </a:t>
            </a:r>
            <a:r>
              <a:rPr lang="en-IN" dirty="0" err="1"/>
              <a:t>Mallikarjuna</a:t>
            </a:r>
            <a:r>
              <a:rPr lang="en-IN" dirty="0"/>
              <a:t> Swamy M.S ,”Design of Sensor Network for Home Automation System”, International Journal of Engineering and Innovation technology,2015</a:t>
            </a:r>
          </a:p>
          <a:p>
            <a:r>
              <a:rPr lang="en-US" dirty="0"/>
              <a:t>N. </a:t>
            </a:r>
            <a:r>
              <a:rPr lang="en-US" dirty="0" err="1"/>
              <a:t>Sriskanthan</a:t>
            </a:r>
            <a:r>
              <a:rPr lang="en-US" dirty="0"/>
              <a:t> and Tan </a:t>
            </a:r>
            <a:r>
              <a:rPr lang="en-US" dirty="0" err="1"/>
              <a:t>Karand</a:t>
            </a:r>
            <a:r>
              <a:rPr lang="en-US" dirty="0"/>
              <a:t>. “Bluetooth Based Home Automation </a:t>
            </a:r>
            <a:r>
              <a:rPr lang="en-US" dirty="0" err="1"/>
              <a:t>System”,Journal</a:t>
            </a:r>
            <a:r>
              <a:rPr lang="en-US" dirty="0"/>
              <a:t> of Microprocessors and Microsystems, Vol. 26, pp.281-289, 2002. </a:t>
            </a:r>
          </a:p>
          <a:p>
            <a:r>
              <a:rPr lang="en-US" dirty="0"/>
              <a:t> Arduino IDE- Home: </a:t>
            </a:r>
            <a:r>
              <a:rPr lang="en-US" dirty="0">
                <a:hlinkClick r:id="rId2"/>
              </a:rPr>
              <a:t>https://www.arduino.cc/en/guide/environment</a:t>
            </a:r>
            <a:endParaRPr lang="en-US" dirty="0"/>
          </a:p>
          <a:p>
            <a:r>
              <a:rPr lang="en-US" dirty="0"/>
              <a:t> ESP8266 Community Forum: </a:t>
            </a:r>
            <a:r>
              <a:rPr lang="en-US" dirty="0">
                <a:hlinkClick r:id="rId3"/>
              </a:rPr>
              <a:t>http://www.esp8266.com/</a:t>
            </a:r>
            <a:endParaRPr lang="en-US" dirty="0"/>
          </a:p>
          <a:p>
            <a:r>
              <a:rPr lang="en-US" dirty="0"/>
              <a:t>. Kumar, M., and </a:t>
            </a:r>
            <a:r>
              <a:rPr lang="en-US" dirty="0" err="1"/>
              <a:t>Shimi</a:t>
            </a:r>
            <a:r>
              <a:rPr lang="en-US" dirty="0"/>
              <a:t>, S. L. “Voice Recognition Based Home Automation System for Paralyzed People System”, Vol. 4, No. 10, 2015</a:t>
            </a:r>
          </a:p>
          <a:p>
            <a:r>
              <a:rPr lang="en-US" dirty="0" err="1"/>
              <a:t>Arshdeep</a:t>
            </a:r>
            <a:r>
              <a:rPr lang="en-US" dirty="0"/>
              <a:t> </a:t>
            </a:r>
            <a:r>
              <a:rPr lang="en-US" dirty="0" err="1"/>
              <a:t>Bahga</a:t>
            </a:r>
            <a:r>
              <a:rPr lang="en-US" dirty="0"/>
              <a:t> , Vijay </a:t>
            </a:r>
            <a:r>
              <a:rPr lang="en-US" dirty="0" err="1"/>
              <a:t>Madisetti</a:t>
            </a:r>
            <a:r>
              <a:rPr lang="en-US" dirty="0"/>
              <a:t>, “Internet of Things (A Hands-on-Approach)”, Publisher: Vijay </a:t>
            </a:r>
            <a:r>
              <a:rPr lang="en-US" dirty="0" err="1"/>
              <a:t>Madisetti</a:t>
            </a:r>
            <a:r>
              <a:rPr lang="en-US" dirty="0"/>
              <a:t> , 12th September 2014.</a:t>
            </a:r>
            <a:endParaRPr lang="en-IN" dirty="0"/>
          </a:p>
        </p:txBody>
      </p:sp>
    </p:spTree>
    <p:extLst>
      <p:ext uri="{BB962C8B-B14F-4D97-AF65-F5344CB8AC3E}">
        <p14:creationId xmlns:p14="http://schemas.microsoft.com/office/powerpoint/2010/main" val="3559171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0D112-0F6B-4950-BA8B-52DAFE6BE267}"/>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2845156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F024-8786-4E66-BF36-8219932DAE65}"/>
              </a:ext>
            </a:extLst>
          </p:cNvPr>
          <p:cNvSpPr>
            <a:spLocks noGrp="1"/>
          </p:cNvSpPr>
          <p:nvPr>
            <p:ph type="title"/>
          </p:nvPr>
        </p:nvSpPr>
        <p:spPr/>
        <p:txBody>
          <a:bodyPr/>
          <a:lstStyle/>
          <a:p>
            <a:r>
              <a:rPr lang="en-IN" dirty="0"/>
              <a:t>What is it?</a:t>
            </a:r>
          </a:p>
        </p:txBody>
      </p:sp>
      <p:sp>
        <p:nvSpPr>
          <p:cNvPr id="3" name="Content Placeholder 2">
            <a:extLst>
              <a:ext uri="{FF2B5EF4-FFF2-40B4-BE49-F238E27FC236}">
                <a16:creationId xmlns:a16="http://schemas.microsoft.com/office/drawing/2014/main" id="{86C0D718-43B9-483F-A549-62A198B47E91}"/>
              </a:ext>
            </a:extLst>
          </p:cNvPr>
          <p:cNvSpPr>
            <a:spLocks noGrp="1"/>
          </p:cNvSpPr>
          <p:nvPr>
            <p:ph idx="1"/>
          </p:nvPr>
        </p:nvSpPr>
        <p:spPr>
          <a:xfrm>
            <a:off x="2352434" y="3429000"/>
            <a:ext cx="7729728" cy="3101983"/>
          </a:xfrm>
        </p:spPr>
        <p:txBody>
          <a:bodyPr/>
          <a:lstStyle/>
          <a:p>
            <a:pPr marL="0" indent="0" algn="ctr">
              <a:buNone/>
            </a:pPr>
            <a:r>
              <a:rPr lang="en-IN" dirty="0"/>
              <a:t>It is an 8 channel switch board that can be controlled over voice commands through Alexa.</a:t>
            </a:r>
          </a:p>
          <a:p>
            <a:pPr algn="ctr"/>
            <a:endParaRPr lang="en-IN" dirty="0"/>
          </a:p>
          <a:p>
            <a:pPr algn="ctr"/>
            <a:endParaRPr lang="en-IN" dirty="0"/>
          </a:p>
        </p:txBody>
      </p:sp>
    </p:spTree>
    <p:extLst>
      <p:ext uri="{BB962C8B-B14F-4D97-AF65-F5344CB8AC3E}">
        <p14:creationId xmlns:p14="http://schemas.microsoft.com/office/powerpoint/2010/main" val="134938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CE5B-D793-41BF-B1D8-72863953B55A}"/>
              </a:ext>
            </a:extLst>
          </p:cNvPr>
          <p:cNvSpPr>
            <a:spLocks noGrp="1"/>
          </p:cNvSpPr>
          <p:nvPr>
            <p:ph type="title"/>
          </p:nvPr>
        </p:nvSpPr>
        <p:spPr/>
        <p:txBody>
          <a:bodyPr/>
          <a:lstStyle/>
          <a:p>
            <a:r>
              <a:rPr lang="en-IN" dirty="0"/>
              <a:t>REVIEW OF LITERATURE</a:t>
            </a:r>
          </a:p>
        </p:txBody>
      </p:sp>
      <p:sp>
        <p:nvSpPr>
          <p:cNvPr id="3" name="Content Placeholder 2">
            <a:extLst>
              <a:ext uri="{FF2B5EF4-FFF2-40B4-BE49-F238E27FC236}">
                <a16:creationId xmlns:a16="http://schemas.microsoft.com/office/drawing/2014/main" id="{1A38435A-116B-41F8-B898-C77AA3D12DC8}"/>
              </a:ext>
            </a:extLst>
          </p:cNvPr>
          <p:cNvSpPr>
            <a:spLocks noGrp="1"/>
          </p:cNvSpPr>
          <p:nvPr>
            <p:ph idx="1"/>
          </p:nvPr>
        </p:nvSpPr>
        <p:spPr>
          <a:xfrm>
            <a:off x="1455575" y="2638044"/>
            <a:ext cx="9265297" cy="3538821"/>
          </a:xfrm>
        </p:spPr>
        <p:txBody>
          <a:bodyPr>
            <a:normAutofit fontScale="92500" lnSpcReduction="20000"/>
          </a:bodyPr>
          <a:lstStyle/>
          <a:p>
            <a:pPr lvl="0"/>
            <a:r>
              <a:rPr lang="en-US" dirty="0" err="1"/>
              <a:t>Lifx</a:t>
            </a:r>
            <a:r>
              <a:rPr lang="en-US" dirty="0"/>
              <a:t> Color 1000: </a:t>
            </a:r>
            <a:r>
              <a:rPr lang="en-US" dirty="0" err="1"/>
              <a:t>Lifx's</a:t>
            </a:r>
            <a:r>
              <a:rPr lang="en-US" dirty="0"/>
              <a:t> second-gen smart bulbs are brighter and more efficient. It has an easy-to-use app, the integrations with IFTTT and Alexa, and the fact that </a:t>
            </a:r>
            <a:r>
              <a:rPr lang="en-US" dirty="0" err="1"/>
              <a:t>Lifx</a:t>
            </a:r>
            <a:r>
              <a:rPr lang="en-US" dirty="0"/>
              <a:t> bulbs don't need a hub is also an advantage. </a:t>
            </a:r>
            <a:endParaRPr lang="en-IN" dirty="0"/>
          </a:p>
          <a:p>
            <a:pPr lvl="0"/>
            <a:r>
              <a:rPr lang="en-US" dirty="0"/>
              <a:t>IKEA Smart Lighting Project: The Ikea TRÅDFRI skill for Alexa is also live in countries where Amazon is selling Echo devices. After enabling it, owners can ask Alexa to dim their Ikea bulbs, or turn them on and off. But it is not compatible with other IoT devices.</a:t>
            </a:r>
          </a:p>
          <a:p>
            <a:r>
              <a:rPr lang="en-US" dirty="0"/>
              <a:t>Amazon Smart Plug works with Alexa to add voice control to any electrical socket. Schedule lights, coffee machines and appliances to turn on and off automatically, or control them remotely. Its hard to integrate with existing system &amp; costly</a:t>
            </a:r>
            <a:endParaRPr lang="en-US" dirty="0">
              <a:solidFill>
                <a:srgbClr val="FF0000"/>
              </a:solidFill>
            </a:endParaRPr>
          </a:p>
          <a:p>
            <a:r>
              <a:rPr lang="en-US" dirty="0"/>
              <a:t>TP-Link KASA Smart Power Strip: Instead of one smart plug, why not get a smart power strip that lets you plug in and independently control up to six different devices using Alexa or Google Assistant! You get proper surge protection built in along with three USB ports for charging even more devices.</a:t>
            </a:r>
          </a:p>
          <a:p>
            <a:r>
              <a:rPr lang="en-US" dirty="0"/>
              <a:t> </a:t>
            </a:r>
          </a:p>
          <a:p>
            <a:pPr lvl="0"/>
            <a:endParaRPr lang="en-IN" dirty="0"/>
          </a:p>
          <a:p>
            <a:endParaRPr lang="en-IN" dirty="0"/>
          </a:p>
        </p:txBody>
      </p:sp>
    </p:spTree>
    <p:extLst>
      <p:ext uri="{BB962C8B-B14F-4D97-AF65-F5344CB8AC3E}">
        <p14:creationId xmlns:p14="http://schemas.microsoft.com/office/powerpoint/2010/main" val="83088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A73E-8802-406C-A22C-BF9A30A1EF82}"/>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3FAB1EA6-7210-4DA3-972A-D0FF6B023524}"/>
              </a:ext>
            </a:extLst>
          </p:cNvPr>
          <p:cNvSpPr>
            <a:spLocks noGrp="1"/>
          </p:cNvSpPr>
          <p:nvPr>
            <p:ph idx="1"/>
          </p:nvPr>
        </p:nvSpPr>
        <p:spPr/>
        <p:txBody>
          <a:bodyPr/>
          <a:lstStyle/>
          <a:p>
            <a:r>
              <a:rPr lang="en-IN" dirty="0"/>
              <a:t>To control devices through voice commands by using Alexa &amp; NodeMCU</a:t>
            </a:r>
          </a:p>
          <a:p>
            <a:endParaRPr lang="en-IN" dirty="0"/>
          </a:p>
          <a:p>
            <a:endParaRPr lang="en-IN" dirty="0"/>
          </a:p>
        </p:txBody>
      </p:sp>
      <p:pic>
        <p:nvPicPr>
          <p:cNvPr id="4" name="Picture 3">
            <a:extLst>
              <a:ext uri="{FF2B5EF4-FFF2-40B4-BE49-F238E27FC236}">
                <a16:creationId xmlns:a16="http://schemas.microsoft.com/office/drawing/2014/main" id="{37979EAB-E23D-4B00-BCA4-B49EF2418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395" y="3284285"/>
            <a:ext cx="7341469" cy="3592377"/>
          </a:xfrm>
          <a:prstGeom prst="rect">
            <a:avLst/>
          </a:prstGeom>
        </p:spPr>
      </p:pic>
    </p:spTree>
    <p:extLst>
      <p:ext uri="{BB962C8B-B14F-4D97-AF65-F5344CB8AC3E}">
        <p14:creationId xmlns:p14="http://schemas.microsoft.com/office/powerpoint/2010/main" val="2836685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F8A7-3FF6-4D3F-9136-78BCD3245A52}"/>
              </a:ext>
            </a:extLst>
          </p:cNvPr>
          <p:cNvSpPr>
            <a:spLocks noGrp="1"/>
          </p:cNvSpPr>
          <p:nvPr>
            <p:ph type="title"/>
          </p:nvPr>
        </p:nvSpPr>
        <p:spPr/>
        <p:txBody>
          <a:bodyPr/>
          <a:lstStyle/>
          <a:p>
            <a:r>
              <a:rPr lang="en-IN" dirty="0"/>
              <a:t>Purpose &amp; Requirement</a:t>
            </a:r>
          </a:p>
        </p:txBody>
      </p:sp>
      <p:sp>
        <p:nvSpPr>
          <p:cNvPr id="3" name="Content Placeholder 2">
            <a:extLst>
              <a:ext uri="{FF2B5EF4-FFF2-40B4-BE49-F238E27FC236}">
                <a16:creationId xmlns:a16="http://schemas.microsoft.com/office/drawing/2014/main" id="{FB04B1F9-F3E0-45EC-AF18-4192263307EF}"/>
              </a:ext>
            </a:extLst>
          </p:cNvPr>
          <p:cNvSpPr>
            <a:spLocks noGrp="1"/>
          </p:cNvSpPr>
          <p:nvPr>
            <p:ph idx="1"/>
          </p:nvPr>
        </p:nvSpPr>
        <p:spPr>
          <a:xfrm>
            <a:off x="2231136" y="2638044"/>
            <a:ext cx="7920570" cy="3660119"/>
          </a:xfrm>
        </p:spPr>
        <p:txBody>
          <a:bodyPr>
            <a:normAutofit/>
          </a:bodyPr>
          <a:lstStyle/>
          <a:p>
            <a:r>
              <a:rPr lang="en-US" b="1" dirty="0">
                <a:solidFill>
                  <a:srgbClr val="FF0000"/>
                </a:solidFill>
              </a:rPr>
              <a:t>Purpose</a:t>
            </a:r>
            <a:r>
              <a:rPr lang="en-US" dirty="0"/>
              <a:t> : A voice &amp; mobile app controlled switch board to which various devices can be plugged in.</a:t>
            </a:r>
          </a:p>
          <a:p>
            <a:r>
              <a:rPr lang="en-US" b="1" dirty="0">
                <a:solidFill>
                  <a:srgbClr val="00B0F0"/>
                </a:solidFill>
              </a:rPr>
              <a:t>Behavior</a:t>
            </a:r>
            <a:r>
              <a:rPr lang="en-US" dirty="0"/>
              <a:t> :  The switch board should be able to turn off and on various plugs. It can be </a:t>
            </a:r>
            <a:r>
              <a:rPr lang="en-US" dirty="0" err="1"/>
              <a:t>be</a:t>
            </a:r>
            <a:r>
              <a:rPr lang="en-US" dirty="0"/>
              <a:t> either controlled through voice or mobile application</a:t>
            </a:r>
          </a:p>
          <a:p>
            <a:r>
              <a:rPr lang="en-US" dirty="0"/>
              <a:t> </a:t>
            </a:r>
            <a:r>
              <a:rPr lang="en-US" b="1" dirty="0">
                <a:solidFill>
                  <a:srgbClr val="FF0000"/>
                </a:solidFill>
              </a:rPr>
              <a:t>System Management Requirement</a:t>
            </a:r>
            <a:r>
              <a:rPr lang="en-US" dirty="0"/>
              <a:t> : The system should provide remote monitoring </a:t>
            </a:r>
            <a:r>
              <a:rPr lang="en-IN" dirty="0"/>
              <a:t>and control functions.</a:t>
            </a:r>
          </a:p>
          <a:p>
            <a:r>
              <a:rPr lang="en-US" b="1" dirty="0"/>
              <a:t> </a:t>
            </a:r>
            <a:r>
              <a:rPr lang="en-US" b="1" dirty="0">
                <a:solidFill>
                  <a:srgbClr val="00B0F0"/>
                </a:solidFill>
              </a:rPr>
              <a:t>Application Deployment Requirement</a:t>
            </a:r>
            <a:r>
              <a:rPr lang="en-US" dirty="0">
                <a:solidFill>
                  <a:srgbClr val="00B0F0"/>
                </a:solidFill>
              </a:rPr>
              <a:t> </a:t>
            </a:r>
            <a:r>
              <a:rPr lang="en-US" dirty="0"/>
              <a:t>: The application should be deployed locally on the device, but should be accessible remotely.</a:t>
            </a:r>
          </a:p>
          <a:p>
            <a:r>
              <a:rPr lang="en-US" b="1" dirty="0">
                <a:solidFill>
                  <a:srgbClr val="FF0000"/>
                </a:solidFill>
              </a:rPr>
              <a:t>Security Requirement</a:t>
            </a:r>
            <a:r>
              <a:rPr lang="en-US" dirty="0">
                <a:solidFill>
                  <a:srgbClr val="FF0000"/>
                </a:solidFill>
              </a:rPr>
              <a:t> </a:t>
            </a:r>
            <a:r>
              <a:rPr lang="en-US" dirty="0"/>
              <a:t>: The system should have basic user authentication capability.</a:t>
            </a:r>
            <a:endParaRPr lang="en-IN" dirty="0"/>
          </a:p>
        </p:txBody>
      </p:sp>
    </p:spTree>
    <p:extLst>
      <p:ext uri="{BB962C8B-B14F-4D97-AF65-F5344CB8AC3E}">
        <p14:creationId xmlns:p14="http://schemas.microsoft.com/office/powerpoint/2010/main" val="268211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09E6-D469-4E4F-AAB7-AB5A56BF295F}"/>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064DD074-37D5-479B-99FF-80904797EAA7}"/>
              </a:ext>
            </a:extLst>
          </p:cNvPr>
          <p:cNvSpPr>
            <a:spLocks noGrp="1"/>
          </p:cNvSpPr>
          <p:nvPr>
            <p:ph idx="1"/>
          </p:nvPr>
        </p:nvSpPr>
        <p:spPr/>
        <p:txBody>
          <a:bodyPr/>
          <a:lstStyle/>
          <a:p>
            <a:pPr lvl="0"/>
            <a:r>
              <a:rPr lang="en-US" dirty="0">
                <a:solidFill>
                  <a:srgbClr val="00B050"/>
                </a:solidFill>
              </a:rPr>
              <a:t>A 8 channel switch board which can be controlled through voice by using Alexa Echo Dot</a:t>
            </a:r>
          </a:p>
          <a:p>
            <a:pPr lvl="0"/>
            <a:r>
              <a:rPr lang="en-US" dirty="0">
                <a:solidFill>
                  <a:srgbClr val="7030A0"/>
                </a:solidFill>
              </a:rPr>
              <a:t>The switches can be controlled individually as well as in a group</a:t>
            </a:r>
            <a:endParaRPr lang="en-IN" dirty="0">
              <a:solidFill>
                <a:srgbClr val="7030A0"/>
              </a:solidFill>
            </a:endParaRPr>
          </a:p>
          <a:p>
            <a:pPr lvl="0"/>
            <a:r>
              <a:rPr lang="en-US" dirty="0">
                <a:solidFill>
                  <a:srgbClr val="00B050"/>
                </a:solidFill>
              </a:rPr>
              <a:t>The board can be controlled by a mobile app over the internet for remote switching on and off</a:t>
            </a:r>
            <a:endParaRPr lang="en-IN" dirty="0">
              <a:solidFill>
                <a:srgbClr val="00B050"/>
              </a:solidFill>
            </a:endParaRPr>
          </a:p>
          <a:p>
            <a:pPr lvl="0"/>
            <a:r>
              <a:rPr lang="en-US" dirty="0">
                <a:solidFill>
                  <a:srgbClr val="7030A0"/>
                </a:solidFill>
              </a:rPr>
              <a:t>The switches on the board are reconfigurable and can be renamed according to the user’s preference </a:t>
            </a:r>
            <a:endParaRPr lang="en-IN" dirty="0">
              <a:solidFill>
                <a:srgbClr val="7030A0"/>
              </a:solidFill>
            </a:endParaRPr>
          </a:p>
          <a:p>
            <a:pPr lvl="0"/>
            <a:r>
              <a:rPr lang="en-US" dirty="0">
                <a:solidFill>
                  <a:srgbClr val="00B050"/>
                </a:solidFill>
              </a:rPr>
              <a:t>Time scheduling to keep a switch on for a specified duration of time</a:t>
            </a:r>
            <a:endParaRPr lang="en-IN" dirty="0">
              <a:solidFill>
                <a:srgbClr val="00B050"/>
              </a:solidFill>
            </a:endParaRPr>
          </a:p>
          <a:p>
            <a:endParaRPr lang="en-IN" dirty="0"/>
          </a:p>
        </p:txBody>
      </p:sp>
    </p:spTree>
    <p:extLst>
      <p:ext uri="{BB962C8B-B14F-4D97-AF65-F5344CB8AC3E}">
        <p14:creationId xmlns:p14="http://schemas.microsoft.com/office/powerpoint/2010/main" val="294128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61DE6-0A79-48FC-8684-71691B43128C}"/>
              </a:ext>
            </a:extLst>
          </p:cNvPr>
          <p:cNvSpPr>
            <a:spLocks noGrp="1"/>
          </p:cNvSpPr>
          <p:nvPr>
            <p:ph type="ctrTitle"/>
          </p:nvPr>
        </p:nvSpPr>
        <p:spPr/>
        <p:txBody>
          <a:bodyPr/>
          <a:lstStyle/>
          <a:p>
            <a:r>
              <a:rPr lang="en-IN" dirty="0"/>
              <a:t>Design methodology</a:t>
            </a:r>
          </a:p>
        </p:txBody>
      </p:sp>
      <p:sp>
        <p:nvSpPr>
          <p:cNvPr id="3" name="Subtitle 2">
            <a:extLst>
              <a:ext uri="{FF2B5EF4-FFF2-40B4-BE49-F238E27FC236}">
                <a16:creationId xmlns:a16="http://schemas.microsoft.com/office/drawing/2014/main" id="{47861F15-BBA7-4153-82BA-A787BB00207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62733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6BB8-77F6-48B0-996F-AF96AA9BE368}"/>
              </a:ext>
            </a:extLst>
          </p:cNvPr>
          <p:cNvSpPr>
            <a:spLocks noGrp="1"/>
          </p:cNvSpPr>
          <p:nvPr>
            <p:ph type="title"/>
          </p:nvPr>
        </p:nvSpPr>
        <p:spPr/>
        <p:txBody>
          <a:bodyPr/>
          <a:lstStyle/>
          <a:p>
            <a:r>
              <a:rPr lang="en-IN" dirty="0"/>
              <a:t>Process level specification</a:t>
            </a:r>
          </a:p>
        </p:txBody>
      </p:sp>
      <p:sp>
        <p:nvSpPr>
          <p:cNvPr id="4" name="Content Placeholder 3">
            <a:extLst>
              <a:ext uri="{FF2B5EF4-FFF2-40B4-BE49-F238E27FC236}">
                <a16:creationId xmlns:a16="http://schemas.microsoft.com/office/drawing/2014/main" id="{83C27AE2-5893-4804-B05D-AD1F398138C0}"/>
              </a:ext>
            </a:extLst>
          </p:cNvPr>
          <p:cNvSpPr>
            <a:spLocks noGrp="1"/>
          </p:cNvSpPr>
          <p:nvPr>
            <p:ph sz="half" idx="2"/>
          </p:nvPr>
        </p:nvSpPr>
        <p:spPr>
          <a:xfrm>
            <a:off x="6338315" y="2509935"/>
            <a:ext cx="5502232" cy="3974841"/>
          </a:xfrm>
        </p:spPr>
        <p:txBody>
          <a:bodyPr>
            <a:normAutofit fontScale="92500" lnSpcReduction="10000"/>
          </a:bodyPr>
          <a:lstStyle/>
          <a:p>
            <a:pPr lvl="0"/>
            <a:r>
              <a:rPr lang="en-US" dirty="0"/>
              <a:t>The switch can be controlled in two ways i.e. mode. The two modes are voice control and mobile app.</a:t>
            </a:r>
            <a:endParaRPr lang="en-IN" dirty="0"/>
          </a:p>
          <a:p>
            <a:pPr lvl="0"/>
            <a:r>
              <a:rPr lang="en-US" dirty="0"/>
              <a:t>In voice control, the user gives voice commands to Alexa echo dot.</a:t>
            </a:r>
            <a:endParaRPr lang="en-IN" dirty="0"/>
          </a:p>
          <a:p>
            <a:pPr lvl="0"/>
            <a:r>
              <a:rPr lang="en-US" dirty="0"/>
              <a:t>If the voice command is to turn a switch on, it switches it on and if its to turn off, its switches off</a:t>
            </a:r>
            <a:endParaRPr lang="en-IN" dirty="0"/>
          </a:p>
          <a:p>
            <a:pPr lvl="0"/>
            <a:r>
              <a:rPr lang="en-US" dirty="0"/>
              <a:t>In the mobile app, the interface has toggle button to set the switch state</a:t>
            </a:r>
            <a:endParaRPr lang="en-IN" dirty="0"/>
          </a:p>
          <a:p>
            <a:pPr lvl="0"/>
            <a:r>
              <a:rPr lang="en-US" dirty="0"/>
              <a:t>If the button is toggled to on, its switches on and if its toggled to off, it will switch off the switch</a:t>
            </a:r>
          </a:p>
          <a:p>
            <a:r>
              <a:rPr lang="en-US" dirty="0"/>
              <a:t>This flowchart represents the methodology for a single switch. Same flow is present for all switches and can be replicated</a:t>
            </a:r>
            <a:endParaRPr lang="en-IN" dirty="0"/>
          </a:p>
          <a:p>
            <a:pPr lvl="0"/>
            <a:endParaRPr lang="en-IN" dirty="0"/>
          </a:p>
          <a:p>
            <a:endParaRPr lang="en-IN" dirty="0"/>
          </a:p>
        </p:txBody>
      </p:sp>
      <p:pic>
        <p:nvPicPr>
          <p:cNvPr id="5" name="Content Placeholder 4">
            <a:extLst>
              <a:ext uri="{FF2B5EF4-FFF2-40B4-BE49-F238E27FC236}">
                <a16:creationId xmlns:a16="http://schemas.microsoft.com/office/drawing/2014/main" id="{84D517E1-AF93-480E-94A7-9510DA3475E6}"/>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34481" y="2509935"/>
            <a:ext cx="5318449" cy="3722914"/>
          </a:xfrm>
          <a:prstGeom prst="rect">
            <a:avLst/>
          </a:prstGeom>
          <a:noFill/>
          <a:ln>
            <a:noFill/>
          </a:ln>
        </p:spPr>
      </p:pic>
      <p:sp>
        <p:nvSpPr>
          <p:cNvPr id="6" name="TextBox 5">
            <a:extLst>
              <a:ext uri="{FF2B5EF4-FFF2-40B4-BE49-F238E27FC236}">
                <a16:creationId xmlns:a16="http://schemas.microsoft.com/office/drawing/2014/main" id="{699FEB7D-6994-4C49-ABCE-787D15B0F0F7}"/>
              </a:ext>
            </a:extLst>
          </p:cNvPr>
          <p:cNvSpPr txBox="1"/>
          <p:nvPr/>
        </p:nvSpPr>
        <p:spPr>
          <a:xfrm>
            <a:off x="1651519" y="6300110"/>
            <a:ext cx="3663119" cy="369332"/>
          </a:xfrm>
          <a:prstGeom prst="rect">
            <a:avLst/>
          </a:prstGeom>
          <a:noFill/>
        </p:spPr>
        <p:txBody>
          <a:bodyPr wrap="none" rtlCol="0">
            <a:spAutoFit/>
          </a:bodyPr>
          <a:lstStyle/>
          <a:p>
            <a:r>
              <a:rPr lang="en-IN" dirty="0"/>
              <a:t>Process level specification of a switch</a:t>
            </a:r>
          </a:p>
        </p:txBody>
      </p:sp>
    </p:spTree>
    <p:extLst>
      <p:ext uri="{BB962C8B-B14F-4D97-AF65-F5344CB8AC3E}">
        <p14:creationId xmlns:p14="http://schemas.microsoft.com/office/powerpoint/2010/main" val="298725355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363</TotalTime>
  <Words>1909</Words>
  <Application>Microsoft Office PowerPoint</Application>
  <PresentationFormat>Widescreen</PresentationFormat>
  <Paragraphs>260</Paragraphs>
  <Slides>27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Berlin Sans FB Demi</vt:lpstr>
      <vt:lpstr>Calibri</vt:lpstr>
      <vt:lpstr>Gill Sans MT</vt:lpstr>
      <vt:lpstr>Symbol</vt:lpstr>
      <vt:lpstr>Times New Roman</vt:lpstr>
      <vt:lpstr>Parcel</vt:lpstr>
      <vt:lpstr>ECHO BOARD</vt:lpstr>
      <vt:lpstr>ABSTRACT</vt:lpstr>
      <vt:lpstr>What is it?</vt:lpstr>
      <vt:lpstr>REVIEW OF LITERATURE</vt:lpstr>
      <vt:lpstr>Problem Statement</vt:lpstr>
      <vt:lpstr>Purpose &amp; Requirement</vt:lpstr>
      <vt:lpstr>Features</vt:lpstr>
      <vt:lpstr>Design methodology</vt:lpstr>
      <vt:lpstr>Process level specification</vt:lpstr>
      <vt:lpstr>Domain level specification</vt:lpstr>
      <vt:lpstr>OPERATIONAL VIEW SPECIFICATION</vt:lpstr>
      <vt:lpstr>Solution Design Overview:</vt:lpstr>
      <vt:lpstr>INVOKING CUSTOM SKILL</vt:lpstr>
      <vt:lpstr>Components &amp; Devices</vt:lpstr>
      <vt:lpstr>Why NodeMCU?</vt:lpstr>
      <vt:lpstr>PowerPoint Presentation</vt:lpstr>
      <vt:lpstr>Circuit Diagram</vt:lpstr>
      <vt:lpstr>RESULTS</vt:lpstr>
      <vt:lpstr>results</vt:lpstr>
      <vt:lpstr>DEMONSTRATION VIDEO</vt:lpstr>
      <vt:lpstr>APPLICATIONs</vt:lpstr>
      <vt:lpstr>ADVANTAGES</vt:lpstr>
      <vt:lpstr>LIMITATIONS</vt:lpstr>
      <vt:lpstr>FUTURE SCOPE</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ECHO BOARD</dc:title>
  <dc:creator>nishant sahay</dc:creator>
  <cp:lastModifiedBy>nishant sahay</cp:lastModifiedBy>
  <cp:revision>36</cp:revision>
  <dcterms:created xsi:type="dcterms:W3CDTF">2019-02-19T14:06:17Z</dcterms:created>
  <dcterms:modified xsi:type="dcterms:W3CDTF">2019-06-02T10:37:26Z</dcterms:modified>
</cp:coreProperties>
</file>